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 id="2147483648" r:id="rId2"/>
  </p:sldMasterIdLst>
  <p:notesMasterIdLst>
    <p:notesMasterId r:id="rId76"/>
  </p:notesMasterIdLst>
  <p:handoutMasterIdLst>
    <p:handoutMasterId r:id="rId77"/>
  </p:handoutMasterIdLst>
  <p:sldIdLst>
    <p:sldId id="814" r:id="rId3"/>
    <p:sldId id="815" r:id="rId4"/>
    <p:sldId id="816" r:id="rId5"/>
    <p:sldId id="817" r:id="rId6"/>
    <p:sldId id="600" r:id="rId7"/>
    <p:sldId id="602" r:id="rId8"/>
    <p:sldId id="604" r:id="rId9"/>
    <p:sldId id="956" r:id="rId10"/>
    <p:sldId id="610" r:id="rId11"/>
    <p:sldId id="954" r:id="rId12"/>
    <p:sldId id="618" r:id="rId13"/>
    <p:sldId id="620" r:id="rId14"/>
    <p:sldId id="621" r:id="rId15"/>
    <p:sldId id="996" r:id="rId16"/>
    <p:sldId id="997" r:id="rId17"/>
    <p:sldId id="998" r:id="rId18"/>
    <p:sldId id="592" r:id="rId19"/>
    <p:sldId id="593" r:id="rId20"/>
    <p:sldId id="594" r:id="rId21"/>
    <p:sldId id="622" r:id="rId22"/>
    <p:sldId id="623" r:id="rId23"/>
    <p:sldId id="624" r:id="rId24"/>
    <p:sldId id="625" r:id="rId25"/>
    <p:sldId id="626" r:id="rId26"/>
    <p:sldId id="841" r:id="rId27"/>
    <p:sldId id="631" r:id="rId28"/>
    <p:sldId id="629" r:id="rId29"/>
    <p:sldId id="630" r:id="rId30"/>
    <p:sldId id="585" r:id="rId31"/>
    <p:sldId id="952" r:id="rId32"/>
    <p:sldId id="955" r:id="rId33"/>
    <p:sldId id="842" r:id="rId34"/>
    <p:sldId id="690" r:id="rId35"/>
    <p:sldId id="694" r:id="rId36"/>
    <p:sldId id="875" r:id="rId37"/>
    <p:sldId id="876" r:id="rId38"/>
    <p:sldId id="877" r:id="rId39"/>
    <p:sldId id="878" r:id="rId40"/>
    <p:sldId id="879" r:id="rId41"/>
    <p:sldId id="760" r:id="rId42"/>
    <p:sldId id="928" r:id="rId43"/>
    <p:sldId id="960" r:id="rId44"/>
    <p:sldId id="1000" r:id="rId45"/>
    <p:sldId id="975" r:id="rId46"/>
    <p:sldId id="976" r:id="rId47"/>
    <p:sldId id="977" r:id="rId48"/>
    <p:sldId id="978" r:id="rId49"/>
    <p:sldId id="979" r:id="rId50"/>
    <p:sldId id="980" r:id="rId51"/>
    <p:sldId id="981" r:id="rId52"/>
    <p:sldId id="982" r:id="rId53"/>
    <p:sldId id="983" r:id="rId54"/>
    <p:sldId id="984" r:id="rId55"/>
    <p:sldId id="985" r:id="rId56"/>
    <p:sldId id="986" r:id="rId57"/>
    <p:sldId id="987" r:id="rId58"/>
    <p:sldId id="988" r:id="rId59"/>
    <p:sldId id="989" r:id="rId60"/>
    <p:sldId id="1003" r:id="rId61"/>
    <p:sldId id="1004" r:id="rId62"/>
    <p:sldId id="1005" r:id="rId63"/>
    <p:sldId id="1006" r:id="rId64"/>
    <p:sldId id="1007" r:id="rId65"/>
    <p:sldId id="1008" r:id="rId66"/>
    <p:sldId id="1009" r:id="rId67"/>
    <p:sldId id="1002" r:id="rId68"/>
    <p:sldId id="953" r:id="rId69"/>
    <p:sldId id="934" r:id="rId70"/>
    <p:sldId id="949" r:id="rId71"/>
    <p:sldId id="1011" r:id="rId72"/>
    <p:sldId id="1010" r:id="rId73"/>
    <p:sldId id="951" r:id="rId74"/>
    <p:sldId id="999" r:id="rId75"/>
  </p:sldIdLst>
  <p:sldSz cx="9144000" cy="6858000" type="screen4x3"/>
  <p:notesSz cx="9271000" cy="6997700"/>
  <p:defaultTextStyle>
    <a:defPPr>
      <a:defRPr lang="en-US"/>
    </a:defPPr>
    <a:lvl1pPr algn="ctr" rtl="0" fontAlgn="base">
      <a:spcBef>
        <a:spcPct val="0"/>
      </a:spcBef>
      <a:spcAft>
        <a:spcPct val="0"/>
      </a:spcAft>
      <a:defRPr sz="1200" kern="1200">
        <a:solidFill>
          <a:schemeClr val="tx1"/>
        </a:solidFill>
        <a:latin typeface="Arial" charset="0"/>
        <a:ea typeface="ＭＳ Ｐゴシック" pitchFamily="-109" charset="-128"/>
        <a:cs typeface="+mn-cs"/>
      </a:defRPr>
    </a:lvl1pPr>
    <a:lvl2pPr marL="457200" algn="ctr" rtl="0" fontAlgn="base">
      <a:spcBef>
        <a:spcPct val="0"/>
      </a:spcBef>
      <a:spcAft>
        <a:spcPct val="0"/>
      </a:spcAft>
      <a:defRPr sz="1200" kern="1200">
        <a:solidFill>
          <a:schemeClr val="tx1"/>
        </a:solidFill>
        <a:latin typeface="Arial" charset="0"/>
        <a:ea typeface="ＭＳ Ｐゴシック" pitchFamily="-109" charset="-128"/>
        <a:cs typeface="+mn-cs"/>
      </a:defRPr>
    </a:lvl2pPr>
    <a:lvl3pPr marL="914400" algn="ctr" rtl="0" fontAlgn="base">
      <a:spcBef>
        <a:spcPct val="0"/>
      </a:spcBef>
      <a:spcAft>
        <a:spcPct val="0"/>
      </a:spcAft>
      <a:defRPr sz="1200" kern="1200">
        <a:solidFill>
          <a:schemeClr val="tx1"/>
        </a:solidFill>
        <a:latin typeface="Arial" charset="0"/>
        <a:ea typeface="ＭＳ Ｐゴシック" pitchFamily="-109" charset="-128"/>
        <a:cs typeface="+mn-cs"/>
      </a:defRPr>
    </a:lvl3pPr>
    <a:lvl4pPr marL="1371600" algn="ctr" rtl="0" fontAlgn="base">
      <a:spcBef>
        <a:spcPct val="0"/>
      </a:spcBef>
      <a:spcAft>
        <a:spcPct val="0"/>
      </a:spcAft>
      <a:defRPr sz="1200" kern="1200">
        <a:solidFill>
          <a:schemeClr val="tx1"/>
        </a:solidFill>
        <a:latin typeface="Arial" charset="0"/>
        <a:ea typeface="ＭＳ Ｐゴシック" pitchFamily="-109" charset="-128"/>
        <a:cs typeface="+mn-cs"/>
      </a:defRPr>
    </a:lvl4pPr>
    <a:lvl5pPr marL="1828800" algn="ctr" rtl="0" fontAlgn="base">
      <a:spcBef>
        <a:spcPct val="0"/>
      </a:spcBef>
      <a:spcAft>
        <a:spcPct val="0"/>
      </a:spcAft>
      <a:defRPr sz="1200" kern="1200">
        <a:solidFill>
          <a:schemeClr val="tx1"/>
        </a:solidFill>
        <a:latin typeface="Arial" charset="0"/>
        <a:ea typeface="ＭＳ Ｐゴシック" pitchFamily="-109" charset="-128"/>
        <a:cs typeface="+mn-cs"/>
      </a:defRPr>
    </a:lvl5pPr>
    <a:lvl6pPr marL="2286000" algn="l" defTabSz="914400" rtl="0" eaLnBrk="1" latinLnBrk="0" hangingPunct="1">
      <a:defRPr sz="1200" kern="1200">
        <a:solidFill>
          <a:schemeClr val="tx1"/>
        </a:solidFill>
        <a:latin typeface="Arial" charset="0"/>
        <a:ea typeface="ＭＳ Ｐゴシック" pitchFamily="-109" charset="-128"/>
        <a:cs typeface="+mn-cs"/>
      </a:defRPr>
    </a:lvl6pPr>
    <a:lvl7pPr marL="2743200" algn="l" defTabSz="914400" rtl="0" eaLnBrk="1" latinLnBrk="0" hangingPunct="1">
      <a:defRPr sz="1200" kern="1200">
        <a:solidFill>
          <a:schemeClr val="tx1"/>
        </a:solidFill>
        <a:latin typeface="Arial" charset="0"/>
        <a:ea typeface="ＭＳ Ｐゴシック" pitchFamily="-109" charset="-128"/>
        <a:cs typeface="+mn-cs"/>
      </a:defRPr>
    </a:lvl7pPr>
    <a:lvl8pPr marL="3200400" algn="l" defTabSz="914400" rtl="0" eaLnBrk="1" latinLnBrk="0" hangingPunct="1">
      <a:defRPr sz="1200" kern="1200">
        <a:solidFill>
          <a:schemeClr val="tx1"/>
        </a:solidFill>
        <a:latin typeface="Arial" charset="0"/>
        <a:ea typeface="ＭＳ Ｐゴシック" pitchFamily="-109" charset="-128"/>
        <a:cs typeface="+mn-cs"/>
      </a:defRPr>
    </a:lvl8pPr>
    <a:lvl9pPr marL="3657600" algn="l" defTabSz="914400" rtl="0" eaLnBrk="1" latinLnBrk="0" hangingPunct="1">
      <a:defRPr sz="1200" kern="1200">
        <a:solidFill>
          <a:schemeClr val="tx1"/>
        </a:solidFill>
        <a:latin typeface="Arial" charset="0"/>
        <a:ea typeface="ＭＳ Ｐゴシック" pitchFamily="-109"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C3300"/>
    <a:srgbClr val="FFCCFF"/>
    <a:srgbClr val="FFFFCC"/>
    <a:srgbClr val="006666"/>
    <a:srgbClr val="008080"/>
    <a:srgbClr val="009999"/>
    <a:srgbClr val="3399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66" autoAdjust="0"/>
    <p:restoredTop sz="92970" autoAdjust="0"/>
  </p:normalViewPr>
  <p:slideViewPr>
    <p:cSldViewPr snapToGrid="0">
      <p:cViewPr varScale="1">
        <p:scale>
          <a:sx n="72" d="100"/>
          <a:sy n="72" d="100"/>
        </p:scale>
        <p:origin x="-960" y="-102"/>
      </p:cViewPr>
      <p:guideLst>
        <p:guide orient="horz" pos="2160"/>
        <p:guide pos="2880"/>
      </p:guideLst>
    </p:cSldViewPr>
  </p:slideViewPr>
  <p:outlineViewPr>
    <p:cViewPr>
      <p:scale>
        <a:sx n="33" d="100"/>
        <a:sy n="33" d="100"/>
      </p:scale>
      <p:origin x="42" y="34044"/>
    </p:cViewPr>
  </p:outlineViewPr>
  <p:notesTextViewPr>
    <p:cViewPr>
      <p:scale>
        <a:sx n="100" d="100"/>
        <a:sy n="100" d="100"/>
      </p:scale>
      <p:origin x="0" y="0"/>
    </p:cViewPr>
  </p:notesTextViewPr>
  <p:sorterViewPr>
    <p:cViewPr>
      <p:scale>
        <a:sx n="75" d="100"/>
        <a:sy n="75" d="100"/>
      </p:scale>
      <p:origin x="0" y="3864"/>
    </p:cViewPr>
  </p:sorterViewPr>
  <p:notesViewPr>
    <p:cSldViewPr snapToGrid="0">
      <p:cViewPr varScale="1">
        <p:scale>
          <a:sx n="70" d="100"/>
          <a:sy n="70" d="100"/>
        </p:scale>
        <p:origin x="-1722" y="-102"/>
      </p:cViewPr>
      <p:guideLst>
        <p:guide orient="horz" pos="2204"/>
        <p:guide pos="292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image" Target="../media/image18.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24.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7938" name="Rectangle 2"/>
          <p:cNvSpPr>
            <a:spLocks noGrp="1" noChangeArrowheads="1"/>
          </p:cNvSpPr>
          <p:nvPr>
            <p:ph type="hdr" sz="quarter"/>
          </p:nvPr>
        </p:nvSpPr>
        <p:spPr bwMode="auto">
          <a:xfrm>
            <a:off x="0" y="0"/>
            <a:ext cx="6129338" cy="349250"/>
          </a:xfrm>
          <a:prstGeom prst="rect">
            <a:avLst/>
          </a:prstGeom>
          <a:noFill/>
          <a:ln w="9525">
            <a:noFill/>
            <a:miter lim="800000"/>
            <a:headEnd/>
            <a:tailEnd/>
          </a:ln>
          <a:effectLst/>
        </p:spPr>
        <p:txBody>
          <a:bodyPr vert="horz" wrap="square" lIns="92959" tIns="46480" rIns="92959" bIns="46480" numCol="1" anchor="t" anchorCtr="0" compatLnSpc="1">
            <a:prstTxWarp prst="textNoShape">
              <a:avLst/>
            </a:prstTxWarp>
          </a:bodyPr>
          <a:lstStyle>
            <a:lvl1pPr algn="l" defTabSz="930275">
              <a:defRPr sz="1300">
                <a:ea typeface="+mn-ea"/>
              </a:defRPr>
            </a:lvl1pPr>
          </a:lstStyle>
          <a:p>
            <a:pPr>
              <a:defRPr/>
            </a:pPr>
            <a:r>
              <a:rPr lang="en-US"/>
              <a:t>Variability, Uncertainty, Bias, Error, and Blunder</a:t>
            </a:r>
          </a:p>
        </p:txBody>
      </p:sp>
      <p:sp>
        <p:nvSpPr>
          <p:cNvPr id="167939" name="Rectangle 3"/>
          <p:cNvSpPr>
            <a:spLocks noGrp="1" noChangeArrowheads="1"/>
          </p:cNvSpPr>
          <p:nvPr>
            <p:ph type="dt" sz="quarter" idx="1"/>
          </p:nvPr>
        </p:nvSpPr>
        <p:spPr bwMode="auto">
          <a:xfrm>
            <a:off x="5251450" y="0"/>
            <a:ext cx="4017963" cy="349250"/>
          </a:xfrm>
          <a:prstGeom prst="rect">
            <a:avLst/>
          </a:prstGeom>
          <a:noFill/>
          <a:ln w="9525">
            <a:noFill/>
            <a:miter lim="800000"/>
            <a:headEnd/>
            <a:tailEnd/>
          </a:ln>
          <a:effectLst/>
        </p:spPr>
        <p:txBody>
          <a:bodyPr vert="horz" wrap="square" lIns="92959" tIns="46480" rIns="92959" bIns="46480" numCol="1" anchor="t" anchorCtr="0" compatLnSpc="1">
            <a:prstTxWarp prst="textNoShape">
              <a:avLst/>
            </a:prstTxWarp>
          </a:bodyPr>
          <a:lstStyle>
            <a:lvl1pPr algn="r" defTabSz="930275">
              <a:defRPr sz="1300">
                <a:ea typeface="+mn-ea"/>
              </a:defRPr>
            </a:lvl1pPr>
          </a:lstStyle>
          <a:p>
            <a:pPr>
              <a:defRPr/>
            </a:pPr>
            <a:r>
              <a:rPr lang="en-US"/>
              <a:t>July 13, 2009</a:t>
            </a:r>
          </a:p>
        </p:txBody>
      </p:sp>
      <p:sp>
        <p:nvSpPr>
          <p:cNvPr id="167940" name="Rectangle 4"/>
          <p:cNvSpPr>
            <a:spLocks noGrp="1" noChangeArrowheads="1"/>
          </p:cNvSpPr>
          <p:nvPr>
            <p:ph type="ftr" sz="quarter" idx="2"/>
          </p:nvPr>
        </p:nvSpPr>
        <p:spPr bwMode="auto">
          <a:xfrm>
            <a:off x="0" y="6646863"/>
            <a:ext cx="5407025" cy="349250"/>
          </a:xfrm>
          <a:prstGeom prst="rect">
            <a:avLst/>
          </a:prstGeom>
          <a:noFill/>
          <a:ln w="9525">
            <a:noFill/>
            <a:miter lim="800000"/>
            <a:headEnd/>
            <a:tailEnd/>
          </a:ln>
          <a:effectLst/>
        </p:spPr>
        <p:txBody>
          <a:bodyPr vert="horz" wrap="square" lIns="92959" tIns="46480" rIns="92959" bIns="46480" numCol="1" anchor="b" anchorCtr="0" compatLnSpc="1">
            <a:prstTxWarp prst="textNoShape">
              <a:avLst/>
            </a:prstTxWarp>
          </a:bodyPr>
          <a:lstStyle>
            <a:lvl1pPr algn="l" defTabSz="930275">
              <a:defRPr sz="1300">
                <a:ea typeface="+mn-ea"/>
              </a:defRPr>
            </a:lvl1pPr>
          </a:lstStyle>
          <a:p>
            <a:pPr>
              <a:defRPr/>
            </a:pPr>
            <a:r>
              <a:rPr lang="en-US"/>
              <a:t>Original material copyright (c) Daniel J. Strom</a:t>
            </a:r>
          </a:p>
        </p:txBody>
      </p:sp>
      <p:sp>
        <p:nvSpPr>
          <p:cNvPr id="167941" name="Rectangle 5"/>
          <p:cNvSpPr>
            <a:spLocks noGrp="1" noChangeArrowheads="1"/>
          </p:cNvSpPr>
          <p:nvPr>
            <p:ph type="sldNum" sz="quarter" idx="3"/>
          </p:nvPr>
        </p:nvSpPr>
        <p:spPr bwMode="auto">
          <a:xfrm>
            <a:off x="5251450" y="6646863"/>
            <a:ext cx="4017963" cy="349250"/>
          </a:xfrm>
          <a:prstGeom prst="rect">
            <a:avLst/>
          </a:prstGeom>
          <a:noFill/>
          <a:ln w="9525">
            <a:noFill/>
            <a:miter lim="800000"/>
            <a:headEnd/>
            <a:tailEnd/>
          </a:ln>
          <a:effectLst/>
        </p:spPr>
        <p:txBody>
          <a:bodyPr vert="horz" wrap="square" lIns="92959" tIns="46480" rIns="92959" bIns="46480" numCol="1" anchor="b" anchorCtr="0" compatLnSpc="1">
            <a:prstTxWarp prst="textNoShape">
              <a:avLst/>
            </a:prstTxWarp>
          </a:bodyPr>
          <a:lstStyle>
            <a:lvl1pPr algn="r" defTabSz="930275">
              <a:defRPr sz="1300">
                <a:ea typeface="+mn-ea"/>
              </a:defRPr>
            </a:lvl1pPr>
          </a:lstStyle>
          <a:p>
            <a:pPr>
              <a:defRPr/>
            </a:pPr>
            <a:fld id="{C21792D8-43B8-49CB-BBEF-B47E63FCAFFB}" type="slidenum">
              <a:rPr lang="en-US"/>
              <a:pPr>
                <a:defRPr/>
              </a:pPr>
              <a:t>‹#›</a:t>
            </a:fld>
            <a:endParaRPr lang="en-US"/>
          </a:p>
        </p:txBody>
      </p:sp>
    </p:spTree>
    <p:extLst>
      <p:ext uri="{BB962C8B-B14F-4D97-AF65-F5344CB8AC3E}">
        <p14:creationId xmlns:p14="http://schemas.microsoft.com/office/powerpoint/2010/main" val="12758802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4016375" cy="349250"/>
          </a:xfrm>
          <a:prstGeom prst="rect">
            <a:avLst/>
          </a:prstGeom>
          <a:noFill/>
          <a:ln w="9525">
            <a:noFill/>
            <a:miter lim="800000"/>
            <a:headEnd/>
            <a:tailEnd/>
          </a:ln>
          <a:effectLst/>
        </p:spPr>
        <p:txBody>
          <a:bodyPr vert="horz" wrap="square" lIns="92959" tIns="46480" rIns="92959" bIns="46480" numCol="1" anchor="t" anchorCtr="0" compatLnSpc="1">
            <a:prstTxWarp prst="textNoShape">
              <a:avLst/>
            </a:prstTxWarp>
          </a:bodyPr>
          <a:lstStyle>
            <a:lvl1pPr algn="l" defTabSz="930275">
              <a:defRPr sz="1300">
                <a:ea typeface="+mn-ea"/>
              </a:defRPr>
            </a:lvl1pPr>
          </a:lstStyle>
          <a:p>
            <a:pPr>
              <a:defRPr/>
            </a:pPr>
            <a:r>
              <a:rPr lang="en-US"/>
              <a:t>Statistical Issues in Applied Health Physics</a:t>
            </a:r>
          </a:p>
        </p:txBody>
      </p:sp>
      <p:sp>
        <p:nvSpPr>
          <p:cNvPr id="9219" name="Rectangle 3"/>
          <p:cNvSpPr>
            <a:spLocks noGrp="1" noChangeArrowheads="1"/>
          </p:cNvSpPr>
          <p:nvPr>
            <p:ph type="dt" idx="1"/>
          </p:nvPr>
        </p:nvSpPr>
        <p:spPr bwMode="auto">
          <a:xfrm>
            <a:off x="5251450" y="0"/>
            <a:ext cx="4017963" cy="349250"/>
          </a:xfrm>
          <a:prstGeom prst="rect">
            <a:avLst/>
          </a:prstGeom>
          <a:noFill/>
          <a:ln w="9525">
            <a:noFill/>
            <a:miter lim="800000"/>
            <a:headEnd/>
            <a:tailEnd/>
          </a:ln>
          <a:effectLst/>
        </p:spPr>
        <p:txBody>
          <a:bodyPr vert="horz" wrap="square" lIns="92959" tIns="46480" rIns="92959" bIns="46480" numCol="1" anchor="t" anchorCtr="0" compatLnSpc="1">
            <a:prstTxWarp prst="textNoShape">
              <a:avLst/>
            </a:prstTxWarp>
          </a:bodyPr>
          <a:lstStyle>
            <a:lvl1pPr algn="r" defTabSz="930275">
              <a:defRPr sz="1300">
                <a:ea typeface="+mn-ea"/>
              </a:defRPr>
            </a:lvl1pPr>
          </a:lstStyle>
          <a:p>
            <a:pPr>
              <a:defRPr/>
            </a:pPr>
            <a:r>
              <a:rPr lang="en-US"/>
              <a:t>July 13, 2007</a:t>
            </a:r>
          </a:p>
        </p:txBody>
      </p:sp>
      <p:sp>
        <p:nvSpPr>
          <p:cNvPr id="66564" name="Rectangle 4"/>
          <p:cNvSpPr>
            <a:spLocks noRot="1" noChangeArrowheads="1" noTextEdit="1"/>
          </p:cNvSpPr>
          <p:nvPr>
            <p:ph type="sldImg" idx="2"/>
          </p:nvPr>
        </p:nvSpPr>
        <p:spPr bwMode="auto">
          <a:xfrm>
            <a:off x="2886075" y="525463"/>
            <a:ext cx="3498850" cy="26241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21" name="Rectangle 5"/>
          <p:cNvSpPr>
            <a:spLocks noGrp="1" noChangeArrowheads="1"/>
          </p:cNvSpPr>
          <p:nvPr>
            <p:ph type="body" sz="quarter" idx="3"/>
          </p:nvPr>
        </p:nvSpPr>
        <p:spPr bwMode="auto">
          <a:xfrm>
            <a:off x="927100" y="3324225"/>
            <a:ext cx="7416800" cy="3148013"/>
          </a:xfrm>
          <a:prstGeom prst="rect">
            <a:avLst/>
          </a:prstGeom>
          <a:noFill/>
          <a:ln w="9525">
            <a:noFill/>
            <a:miter lim="800000"/>
            <a:headEnd/>
            <a:tailEnd/>
          </a:ln>
          <a:effectLst/>
        </p:spPr>
        <p:txBody>
          <a:bodyPr vert="horz" wrap="square" lIns="92959" tIns="46480" rIns="92959" bIns="4648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9222" name="Rectangle 6"/>
          <p:cNvSpPr>
            <a:spLocks noGrp="1" noChangeArrowheads="1"/>
          </p:cNvSpPr>
          <p:nvPr>
            <p:ph type="ftr" sz="quarter" idx="4"/>
          </p:nvPr>
        </p:nvSpPr>
        <p:spPr bwMode="auto">
          <a:xfrm>
            <a:off x="0" y="6646863"/>
            <a:ext cx="4016375" cy="349250"/>
          </a:xfrm>
          <a:prstGeom prst="rect">
            <a:avLst/>
          </a:prstGeom>
          <a:noFill/>
          <a:ln w="9525">
            <a:noFill/>
            <a:miter lim="800000"/>
            <a:headEnd/>
            <a:tailEnd/>
          </a:ln>
          <a:effectLst/>
        </p:spPr>
        <p:txBody>
          <a:bodyPr vert="horz" wrap="square" lIns="92959" tIns="46480" rIns="92959" bIns="46480" numCol="1" anchor="b" anchorCtr="0" compatLnSpc="1">
            <a:prstTxWarp prst="textNoShape">
              <a:avLst/>
            </a:prstTxWarp>
          </a:bodyPr>
          <a:lstStyle>
            <a:lvl1pPr algn="l" defTabSz="930275">
              <a:defRPr sz="1300">
                <a:ea typeface="+mn-ea"/>
              </a:defRPr>
            </a:lvl1pPr>
          </a:lstStyle>
          <a:p>
            <a:pPr>
              <a:defRPr/>
            </a:pPr>
            <a:r>
              <a:rPr lang="en-US"/>
              <a:t>Original Material copyright (c) Daniel J. Strom</a:t>
            </a:r>
          </a:p>
        </p:txBody>
      </p:sp>
      <p:sp>
        <p:nvSpPr>
          <p:cNvPr id="9223" name="Rectangle 7"/>
          <p:cNvSpPr>
            <a:spLocks noGrp="1" noChangeArrowheads="1"/>
          </p:cNvSpPr>
          <p:nvPr>
            <p:ph type="sldNum" sz="quarter" idx="5"/>
          </p:nvPr>
        </p:nvSpPr>
        <p:spPr bwMode="auto">
          <a:xfrm>
            <a:off x="5251450" y="6646863"/>
            <a:ext cx="4017963" cy="349250"/>
          </a:xfrm>
          <a:prstGeom prst="rect">
            <a:avLst/>
          </a:prstGeom>
          <a:noFill/>
          <a:ln w="9525">
            <a:noFill/>
            <a:miter lim="800000"/>
            <a:headEnd/>
            <a:tailEnd/>
          </a:ln>
          <a:effectLst/>
        </p:spPr>
        <p:txBody>
          <a:bodyPr vert="horz" wrap="square" lIns="92959" tIns="46480" rIns="92959" bIns="46480" numCol="1" anchor="b" anchorCtr="0" compatLnSpc="1">
            <a:prstTxWarp prst="textNoShape">
              <a:avLst/>
            </a:prstTxWarp>
          </a:bodyPr>
          <a:lstStyle>
            <a:lvl1pPr algn="r" defTabSz="930275">
              <a:defRPr sz="1300">
                <a:ea typeface="+mn-ea"/>
              </a:defRPr>
            </a:lvl1pPr>
          </a:lstStyle>
          <a:p>
            <a:pPr>
              <a:defRPr/>
            </a:pPr>
            <a:fld id="{0035595B-6382-4F49-8488-10DB636143AC}" type="slidenum">
              <a:rPr lang="en-US"/>
              <a:pPr>
                <a:defRPr/>
              </a:pPr>
              <a:t>‹#›</a:t>
            </a:fld>
            <a:endParaRPr lang="en-US"/>
          </a:p>
        </p:txBody>
      </p:sp>
    </p:spTree>
    <p:extLst>
      <p:ext uri="{BB962C8B-B14F-4D97-AF65-F5344CB8AC3E}">
        <p14:creationId xmlns:p14="http://schemas.microsoft.com/office/powerpoint/2010/main" val="765340430"/>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Arial" charset="0"/>
                <a:ea typeface="+mn-ea"/>
                <a:cs typeface="+mn-cs"/>
              </a:rPr>
              <a:t>I'll present on "Statistics concepts I wish I had understood when I began my career.“</a:t>
            </a:r>
          </a:p>
          <a:p>
            <a:r>
              <a:rPr lang="en-US" sz="1200" kern="1200" dirty="0" smtClean="0">
                <a:solidFill>
                  <a:schemeClr val="tx1"/>
                </a:solidFill>
                <a:effectLst/>
                <a:latin typeface="Arial" charset="0"/>
                <a:ea typeface="+mn-ea"/>
                <a:cs typeface="+mn-cs"/>
              </a:rPr>
              <a:t>I'll cover some of the material from "Hardest Concepts" and "Uncertainty Variability Bias Error Blunder".</a:t>
            </a:r>
          </a:p>
          <a:p>
            <a:r>
              <a:rPr lang="en-US" sz="1200" kern="1200" dirty="0" smtClean="0">
                <a:solidFill>
                  <a:schemeClr val="tx1"/>
                </a:solidFill>
                <a:effectLst/>
                <a:latin typeface="Arial" charset="0"/>
                <a:ea typeface="+mn-ea"/>
                <a:cs typeface="+mn-cs"/>
              </a:rPr>
              <a:t>In the afternoon, I'd like to present the disaggregation of variance problem. Title: "Making sense of uncertain, low-level measurements". I'll need 45 minutes for that. There are 2 files to give you a flavor.</a:t>
            </a:r>
          </a:p>
        </p:txBody>
      </p:sp>
      <p:sp>
        <p:nvSpPr>
          <p:cNvPr id="4" name="Header Placeholder 3"/>
          <p:cNvSpPr>
            <a:spLocks noGrp="1"/>
          </p:cNvSpPr>
          <p:nvPr>
            <p:ph type="hdr" sz="quarter" idx="10"/>
          </p:nvPr>
        </p:nvSpPr>
        <p:spPr/>
        <p:txBody>
          <a:bodyPr/>
          <a:lstStyle/>
          <a:p>
            <a:pPr>
              <a:defRPr/>
            </a:pPr>
            <a:r>
              <a:rPr lang="en-US" smtClean="0"/>
              <a:t>Statistical Issues in Applied Health Physics</a:t>
            </a:r>
            <a:endParaRPr lang="en-US"/>
          </a:p>
        </p:txBody>
      </p:sp>
      <p:sp>
        <p:nvSpPr>
          <p:cNvPr id="5" name="Date Placeholder 4"/>
          <p:cNvSpPr>
            <a:spLocks noGrp="1"/>
          </p:cNvSpPr>
          <p:nvPr>
            <p:ph type="dt" idx="11"/>
          </p:nvPr>
        </p:nvSpPr>
        <p:spPr/>
        <p:txBody>
          <a:bodyPr/>
          <a:lstStyle/>
          <a:p>
            <a:pPr>
              <a:defRPr/>
            </a:pPr>
            <a:r>
              <a:rPr lang="en-US" smtClean="0"/>
              <a:t>July 13, 2007</a:t>
            </a:r>
            <a:endParaRPr lang="en-US"/>
          </a:p>
        </p:txBody>
      </p:sp>
      <p:sp>
        <p:nvSpPr>
          <p:cNvPr id="6" name="Footer Placeholder 5"/>
          <p:cNvSpPr>
            <a:spLocks noGrp="1"/>
          </p:cNvSpPr>
          <p:nvPr>
            <p:ph type="ftr" sz="quarter" idx="12"/>
          </p:nvPr>
        </p:nvSpPr>
        <p:spPr/>
        <p:txBody>
          <a:bodyPr/>
          <a:lstStyle/>
          <a:p>
            <a:pPr>
              <a:defRPr/>
            </a:pPr>
            <a:r>
              <a:rPr lang="en-US" smtClean="0"/>
              <a:t>Original Material copyright (c) Daniel J. Strom</a:t>
            </a:r>
            <a:endParaRPr lang="en-US"/>
          </a:p>
        </p:txBody>
      </p:sp>
      <p:sp>
        <p:nvSpPr>
          <p:cNvPr id="7" name="Slide Number Placeholder 6"/>
          <p:cNvSpPr>
            <a:spLocks noGrp="1"/>
          </p:cNvSpPr>
          <p:nvPr>
            <p:ph type="sldNum" sz="quarter" idx="13"/>
          </p:nvPr>
        </p:nvSpPr>
        <p:spPr/>
        <p:txBody>
          <a:bodyPr/>
          <a:lstStyle/>
          <a:p>
            <a:pPr>
              <a:defRPr/>
            </a:pPr>
            <a:fld id="{0035595B-6382-4F49-8488-10DB636143AC}" type="slidenum">
              <a:rPr lang="en-US" smtClean="0"/>
              <a:pPr>
                <a:defRPr/>
              </a:pPr>
              <a:t>1</a:t>
            </a:fld>
            <a:endParaRPr lang="en-US"/>
          </a:p>
        </p:txBody>
      </p:sp>
    </p:spTree>
    <p:extLst>
      <p:ext uri="{BB962C8B-B14F-4D97-AF65-F5344CB8AC3E}">
        <p14:creationId xmlns:p14="http://schemas.microsoft.com/office/powerpoint/2010/main" val="14411804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r>
              <a:rPr lang="en-US" sz="1300" smtClean="0"/>
              <a:t>Statistical Issues in Applied Health Physics</a:t>
            </a:r>
          </a:p>
        </p:txBody>
      </p:sp>
      <p:sp>
        <p:nvSpPr>
          <p:cNvPr id="67587"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r>
              <a:rPr lang="en-US" sz="1300" smtClean="0"/>
              <a:t>July 13, 2007</a:t>
            </a:r>
          </a:p>
        </p:txBody>
      </p:sp>
      <p:sp>
        <p:nvSpPr>
          <p:cNvPr id="6758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r>
              <a:rPr lang="en-US" sz="1300" smtClean="0"/>
              <a:t>Original Material copyright (c) Daniel J. Strom</a:t>
            </a:r>
          </a:p>
        </p:txBody>
      </p:sp>
      <p:sp>
        <p:nvSpPr>
          <p:cNvPr id="675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fld id="{ABDFC8F9-ABAD-49D3-9F1B-13B773DCFB95}" type="slidenum">
              <a:rPr lang="en-US" sz="1300" smtClean="0"/>
              <a:pPr eaLnBrk="1" hangingPunct="1"/>
              <a:t>2</a:t>
            </a:fld>
            <a:endParaRPr lang="en-US" sz="1300" smtClean="0"/>
          </a:p>
        </p:txBody>
      </p:sp>
      <p:sp>
        <p:nvSpPr>
          <p:cNvPr id="67590" name="Rectangle 2"/>
          <p:cNvSpPr>
            <a:spLocks noRot="1" noChangeArrowheads="1" noTextEdit="1"/>
          </p:cNvSpPr>
          <p:nvPr>
            <p:ph type="sldImg"/>
          </p:nvPr>
        </p:nvSpPr>
        <p:spPr>
          <a:ln/>
        </p:spPr>
      </p:sp>
      <p:sp>
        <p:nvSpPr>
          <p:cNvPr id="67591" name="Rectangle 3"/>
          <p:cNvSpPr>
            <a:spLocks noGrp="1" noChangeArrowheads="1"/>
          </p:cNvSpPr>
          <p:nvPr>
            <p:ph type="body" idx="1"/>
          </p:nvPr>
        </p:nvSpPr>
        <p:spPr>
          <a:xfrm>
            <a:off x="1235075" y="3324225"/>
            <a:ext cx="6800850" cy="31480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Abstract of a 1-hour invited Continuing Education Lecture (CEL) to be presented at the 54th Annual Meeting of the Health Physics Society, Minneapolis, 13 July 2009</a:t>
            </a:r>
          </a:p>
          <a:p>
            <a:pPr eaLnBrk="1" hangingPunct="1"/>
            <a:endParaRPr lang="en-US" smtClean="0"/>
          </a:p>
          <a:p>
            <a:pPr eaLnBrk="1" hangingPunct="1"/>
            <a:r>
              <a:rPr lang="en-US" smtClean="0"/>
              <a:t>Uncertainty, Variability, Bias, Error, and Blunder </a:t>
            </a:r>
          </a:p>
          <a:p>
            <a:pPr eaLnBrk="1" hangingPunct="1"/>
            <a:endParaRPr lang="en-US" smtClean="0"/>
          </a:p>
          <a:p>
            <a:pPr eaLnBrk="1" hangingPunct="1"/>
            <a:r>
              <a:rPr lang="en-US" smtClean="0"/>
              <a:t>Daniel J. Strom; Pacific Northwest National Laboratory*</a:t>
            </a:r>
          </a:p>
          <a:p>
            <a:pPr eaLnBrk="1" hangingPunct="1"/>
            <a:endParaRPr lang="en-US" smtClean="0"/>
          </a:p>
          <a:p>
            <a:pPr eaLnBrk="1" hangingPunct="1"/>
            <a:r>
              <a:rPr lang="en-US" smtClean="0"/>
              <a:t>There have been many advances and refinements in the definitions of uncertainty, variability, and error, as well as substantial progress in computational and inferential approaches to handling problems dealing with these concepts. The longer you have been out of school, the more surprised you are likely to be with the current state of affairs. The profession of health physics can be viewed as risk-informed actions to keep radiation exposures and releases of radioactive materials to the environment as low as reasonably achievable. Health physics incorporates methods or results of many scientific disciplines, in particular in measurements of radiation and radioactive materials. Health physics uses estimates of health effects of radiation derived from epidemiology, radiation biology, and dose assessment. In each of these areas, the concepts of uncertainty, variability, and error are crucial for understanding and correct inference. How do uncertainty, variability, error, and blunder differ? The 1995 (2008) ISO Guide to the Expression of Uncertainty in Measurement decisively addressed metrology issues, but was silent on modeling issues and decisions based on metrology and modeling. The 2008 National Research Council Report addresses modeling and decision-making. Bayesian statistical inference has replaced classical inference in more and more areas of interest to health physicists, such as determining whether activity is present in a sample, what a detection system can be relied on to detect, and what can be inferred about intake and committed dose from bioassay data. The distinction between Berkson and classical errors, and how to deal with the resulting uncertainty has moved to the forefront of dose reconstruction for radiation epidemiology. The critical difference between shared and unshared uncertainties has led, over the past two decades, to a state-of-the-art practice using two-stage Monte Carlo calculations as pioneered by the Hanford Environmental Dose Reconstruction project. Autocorrelation over time of doses to individuals leads to a requirement to explicitly incorporate covariance into calculations, such as those in NIOSH's Interactive RadioEpidemiological Program (IREP). Variability of quantities of interest to health physicists over time and space, over ages and between sexes, and with lifestyle factors continues to require our attention. This presentation introduces and discusses these concepts, and speculates about their future in health physics.</a:t>
            </a:r>
          </a:p>
          <a:p>
            <a:pPr eaLnBrk="1" hangingPunct="1"/>
            <a:endParaRPr lang="en-US" smtClean="0"/>
          </a:p>
          <a:p>
            <a:pPr eaLnBrk="1" hangingPunct="1"/>
            <a:r>
              <a:rPr lang="en-US" smtClean="0"/>
              <a:t>*Pacific Northwest National Laboratory is operated for the U.S. Department of Energy by Battelle under Contract DE-AC05-76RL01830.</a:t>
            </a:r>
          </a:p>
          <a:p>
            <a:pPr eaLnBrk="1" hangingPunct="1"/>
            <a:endParaRPr lang="en-US" smtClean="0"/>
          </a:p>
          <a:p>
            <a:pPr eaLnBrk="1" hangingPunct="1"/>
            <a:r>
              <a:rPr lang="en-US" smtClean="0"/>
              <a:t>PNNL-SA-64767</a:t>
            </a:r>
          </a:p>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r>
              <a:rPr lang="en-US" sz="1300" smtClean="0"/>
              <a:t>Statistical Issues in Applied Health Physics</a:t>
            </a:r>
          </a:p>
        </p:txBody>
      </p:sp>
      <p:sp>
        <p:nvSpPr>
          <p:cNvPr id="68611"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r>
              <a:rPr lang="en-US" sz="1300" smtClean="0"/>
              <a:t>July 13, 2007</a:t>
            </a:r>
          </a:p>
        </p:txBody>
      </p:sp>
      <p:sp>
        <p:nvSpPr>
          <p:cNvPr id="6861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r>
              <a:rPr lang="en-US" sz="1300" smtClean="0"/>
              <a:t>Original Material copyright (c) Daniel J. Strom</a:t>
            </a:r>
          </a:p>
        </p:txBody>
      </p:sp>
      <p:sp>
        <p:nvSpPr>
          <p:cNvPr id="686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fld id="{9385D63C-9F91-4EE6-B2FF-6A3A7EC6C7DB}" type="slidenum">
              <a:rPr lang="en-US" sz="1300" smtClean="0"/>
              <a:pPr eaLnBrk="1" hangingPunct="1"/>
              <a:t>12</a:t>
            </a:fld>
            <a:endParaRPr lang="en-US" sz="1300" smtClean="0"/>
          </a:p>
        </p:txBody>
      </p:sp>
      <p:sp>
        <p:nvSpPr>
          <p:cNvPr id="68614" name="Rectangle 2"/>
          <p:cNvSpPr>
            <a:spLocks noRot="1" noChangeArrowheads="1" noTextEdit="1"/>
          </p:cNvSpPr>
          <p:nvPr>
            <p:ph type="sldImg"/>
          </p:nvPr>
        </p:nvSpPr>
        <p:spPr>
          <a:xfrm>
            <a:off x="2887663" y="525463"/>
            <a:ext cx="3500437" cy="2624137"/>
          </a:xfrm>
          <a:ln/>
        </p:spPr>
      </p:sp>
      <p:sp>
        <p:nvSpPr>
          <p:cNvPr id="686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endParaRPr lang="en-US" sz="80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r>
              <a:rPr lang="en-US" sz="1300" smtClean="0"/>
              <a:t>Statistical Issues in Applied Health Physics</a:t>
            </a:r>
          </a:p>
        </p:txBody>
      </p:sp>
      <p:sp>
        <p:nvSpPr>
          <p:cNvPr id="69635"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r>
              <a:rPr lang="en-US" sz="1300" smtClean="0"/>
              <a:t>July 13, 2007</a:t>
            </a:r>
          </a:p>
        </p:txBody>
      </p:sp>
      <p:sp>
        <p:nvSpPr>
          <p:cNvPr id="6963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r>
              <a:rPr lang="en-US" sz="1300" smtClean="0"/>
              <a:t>Original Material copyright (c) Daniel J. Strom</a:t>
            </a:r>
          </a:p>
        </p:txBody>
      </p:sp>
      <p:sp>
        <p:nvSpPr>
          <p:cNvPr id="696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fld id="{CAD3ED2E-36D9-4BFE-84E4-650E422C90F3}" type="slidenum">
              <a:rPr lang="en-US" sz="1300" smtClean="0"/>
              <a:pPr eaLnBrk="1" hangingPunct="1"/>
              <a:t>13</a:t>
            </a:fld>
            <a:endParaRPr lang="en-US" sz="1300" smtClean="0"/>
          </a:p>
        </p:txBody>
      </p:sp>
      <p:sp>
        <p:nvSpPr>
          <p:cNvPr id="69638" name="Rectangle 2"/>
          <p:cNvSpPr>
            <a:spLocks noRot="1" noChangeArrowheads="1" noTextEdit="1"/>
          </p:cNvSpPr>
          <p:nvPr>
            <p:ph type="sldImg"/>
          </p:nvPr>
        </p:nvSpPr>
        <p:spPr>
          <a:xfrm>
            <a:off x="2882900" y="520700"/>
            <a:ext cx="3506788" cy="2628900"/>
          </a:xfrm>
          <a:ln/>
        </p:spPr>
      </p:sp>
      <p:sp>
        <p:nvSpPr>
          <p:cNvPr id="69639" name="Rectangle 3"/>
          <p:cNvSpPr>
            <a:spLocks noGrp="1" noChangeArrowheads="1"/>
          </p:cNvSpPr>
          <p:nvPr>
            <p:ph type="body" idx="1"/>
          </p:nvPr>
        </p:nvSpPr>
        <p:spPr>
          <a:xfrm>
            <a:off x="1236663" y="3321050"/>
            <a:ext cx="6797675" cy="31654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z="100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hdr" sz="quarter"/>
          </p:nvPr>
        </p:nvSpPr>
        <p:spPr/>
        <p:txBody>
          <a:bodyPr/>
          <a:lstStyle/>
          <a:p>
            <a:pPr>
              <a:defRPr/>
            </a:pPr>
            <a:r>
              <a:rPr lang="en-US"/>
              <a:t>Uncertainty, Variability, Bias, Error, and Blunder</a:t>
            </a:r>
          </a:p>
        </p:txBody>
      </p:sp>
      <p:sp>
        <p:nvSpPr>
          <p:cNvPr id="6" name="Rectangle 3"/>
          <p:cNvSpPr>
            <a:spLocks noGrp="1" noChangeArrowheads="1"/>
          </p:cNvSpPr>
          <p:nvPr>
            <p:ph type="dt" sz="quarter" idx="1"/>
          </p:nvPr>
        </p:nvSpPr>
        <p:spPr/>
        <p:txBody>
          <a:bodyPr/>
          <a:lstStyle/>
          <a:p>
            <a:pPr>
              <a:defRPr/>
            </a:pPr>
            <a:r>
              <a:rPr lang="en-US"/>
              <a:t>2009 July 13</a:t>
            </a:r>
          </a:p>
        </p:txBody>
      </p:sp>
      <p:sp>
        <p:nvSpPr>
          <p:cNvPr id="7" name="Footer Placeholder 6"/>
          <p:cNvSpPr>
            <a:spLocks noGrp="1" noChangeArrowheads="1"/>
          </p:cNvSpPr>
          <p:nvPr>
            <p:ph type="ftr" sz="quarter" idx="4"/>
          </p:nvPr>
        </p:nvSpPr>
        <p:spPr/>
        <p:txBody>
          <a:bodyPr/>
          <a:lstStyle/>
          <a:p>
            <a:pPr>
              <a:defRPr/>
            </a:pPr>
            <a:r>
              <a:rPr lang="en-US"/>
              <a:t>strom@pnl.gov</a:t>
            </a:r>
          </a:p>
        </p:txBody>
      </p:sp>
      <p:sp>
        <p:nvSpPr>
          <p:cNvPr id="8" name="Slide Number Placeholder 7"/>
          <p:cNvSpPr>
            <a:spLocks noGrp="1" noChangeArrowheads="1"/>
          </p:cNvSpPr>
          <p:nvPr>
            <p:ph type="sldNum" sz="quarter" idx="5"/>
          </p:nvPr>
        </p:nvSpPr>
        <p:spPr/>
        <p:txBody>
          <a:bodyPr/>
          <a:lstStyle/>
          <a:p>
            <a:pPr>
              <a:defRPr/>
            </a:pPr>
            <a:fld id="{0DB31239-6362-4721-BC8B-EB07078A5923}" type="slidenum">
              <a:rPr lang="en-US"/>
              <a:pPr>
                <a:defRPr/>
              </a:pPr>
              <a:t>15</a:t>
            </a:fld>
            <a:endParaRPr lang="en-US"/>
          </a:p>
        </p:txBody>
      </p:sp>
      <p:sp>
        <p:nvSpPr>
          <p:cNvPr id="79878" name="Rectangle 7"/>
          <p:cNvSpPr txBox="1">
            <a:spLocks noGrp="1" noChangeArrowheads="1"/>
          </p:cNvSpPr>
          <p:nvPr/>
        </p:nvSpPr>
        <p:spPr bwMode="auto">
          <a:xfrm>
            <a:off x="5251450" y="6646863"/>
            <a:ext cx="4017963"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1200">
                <a:solidFill>
                  <a:schemeClr val="tx1"/>
                </a:solidFill>
                <a:latin typeface="Arial" charset="0"/>
                <a:ea typeface="ＭＳ Ｐゴシック" pitchFamily="-109" charset="-128"/>
              </a:defRPr>
            </a:lvl1pPr>
            <a:lvl2pPr marL="742950" indent="-285750" eaLnBrk="0" hangingPunct="0">
              <a:defRPr sz="1200">
                <a:solidFill>
                  <a:schemeClr val="tx1"/>
                </a:solidFill>
                <a:latin typeface="Arial" charset="0"/>
                <a:ea typeface="ＭＳ Ｐゴシック" pitchFamily="-109" charset="-128"/>
              </a:defRPr>
            </a:lvl2pPr>
            <a:lvl3pPr marL="1143000" indent="-228600" eaLnBrk="0" hangingPunct="0">
              <a:defRPr sz="1200">
                <a:solidFill>
                  <a:schemeClr val="tx1"/>
                </a:solidFill>
                <a:latin typeface="Arial" charset="0"/>
                <a:ea typeface="ＭＳ Ｐゴシック" pitchFamily="-109" charset="-128"/>
              </a:defRPr>
            </a:lvl3pPr>
            <a:lvl4pPr marL="1600200" indent="-228600" eaLnBrk="0" hangingPunct="0">
              <a:defRPr sz="1200">
                <a:solidFill>
                  <a:schemeClr val="tx1"/>
                </a:solidFill>
                <a:latin typeface="Arial" charset="0"/>
                <a:ea typeface="ＭＳ Ｐゴシック" pitchFamily="-109" charset="-128"/>
              </a:defRPr>
            </a:lvl4pPr>
            <a:lvl5pPr marL="2057400" indent="-228600" eaLnBrk="0" hangingPunct="0">
              <a:defRPr sz="1200">
                <a:solidFill>
                  <a:schemeClr val="tx1"/>
                </a:solidFill>
                <a:latin typeface="Arial" charset="0"/>
                <a:ea typeface="ＭＳ Ｐゴシック" pitchFamily="-109" charset="-128"/>
              </a:defRPr>
            </a:lvl5pPr>
            <a:lvl6pPr marL="2514600" indent="-228600" algn="ctr"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eaLnBrk="0" fontAlgn="base" hangingPunct="0">
              <a:spcBef>
                <a:spcPct val="0"/>
              </a:spcBef>
              <a:spcAft>
                <a:spcPct val="0"/>
              </a:spcAft>
              <a:defRPr sz="1200">
                <a:solidFill>
                  <a:schemeClr val="tx1"/>
                </a:solidFill>
                <a:latin typeface="Arial" charset="0"/>
                <a:ea typeface="ＭＳ Ｐゴシック" pitchFamily="-109" charset="-128"/>
              </a:defRPr>
            </a:lvl9pPr>
          </a:lstStyle>
          <a:p>
            <a:pPr algn="r" eaLnBrk="1" hangingPunct="1"/>
            <a:fld id="{65EE27E9-797D-45A2-A263-833E3AFF348D}" type="slidenum">
              <a:rPr lang="en-US"/>
              <a:pPr algn="r" eaLnBrk="1" hangingPunct="1"/>
              <a:t>15</a:t>
            </a:fld>
            <a:endParaRPr lang="en-US"/>
          </a:p>
        </p:txBody>
      </p:sp>
      <p:sp>
        <p:nvSpPr>
          <p:cNvPr id="79879" name="Rectangle 2"/>
          <p:cNvSpPr>
            <a:spLocks noRot="1" noChangeArrowheads="1" noTextEdit="1"/>
          </p:cNvSpPr>
          <p:nvPr>
            <p:ph type="sldImg"/>
          </p:nvPr>
        </p:nvSpPr>
        <p:spPr>
          <a:ln/>
        </p:spPr>
      </p:sp>
      <p:sp>
        <p:nvSpPr>
          <p:cNvPr id="798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latin typeface="Times New Roman" pitchFamily="18" charset="0"/>
              </a:rPr>
              <a:t>Single object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r>
              <a:rPr lang="en-US" sz="1300" smtClean="0"/>
              <a:t>Statistical Issues in Applied Health Physics</a:t>
            </a:r>
          </a:p>
        </p:txBody>
      </p:sp>
      <p:sp>
        <p:nvSpPr>
          <p:cNvPr id="70659"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r>
              <a:rPr lang="en-US" sz="1300" smtClean="0"/>
              <a:t>July 13, 2007</a:t>
            </a:r>
          </a:p>
        </p:txBody>
      </p:sp>
      <p:sp>
        <p:nvSpPr>
          <p:cNvPr id="7066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r>
              <a:rPr lang="en-US" sz="1300" smtClean="0"/>
              <a:t>Original Material copyright (c) Daniel J. Strom</a:t>
            </a:r>
          </a:p>
        </p:txBody>
      </p:sp>
      <p:sp>
        <p:nvSpPr>
          <p:cNvPr id="706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fld id="{91608C88-915B-42DB-91E0-FCC0010B204D}" type="slidenum">
              <a:rPr lang="en-US" sz="1300" smtClean="0"/>
              <a:pPr eaLnBrk="1" hangingPunct="1"/>
              <a:t>16</a:t>
            </a:fld>
            <a:endParaRPr lang="en-US" sz="1300" smtClean="0"/>
          </a:p>
        </p:txBody>
      </p:sp>
      <p:sp>
        <p:nvSpPr>
          <p:cNvPr id="70662" name="Rectangle 2"/>
          <p:cNvSpPr>
            <a:spLocks noRot="1" noChangeArrowheads="1" noTextEdit="1"/>
          </p:cNvSpPr>
          <p:nvPr>
            <p:ph type="sldImg"/>
          </p:nvPr>
        </p:nvSpPr>
        <p:spPr>
          <a:xfrm>
            <a:off x="2882900" y="520700"/>
            <a:ext cx="3506788" cy="2628900"/>
          </a:xfrm>
          <a:ln/>
        </p:spPr>
      </p:sp>
      <p:sp>
        <p:nvSpPr>
          <p:cNvPr id="70663" name="Rectangle 3"/>
          <p:cNvSpPr>
            <a:spLocks noGrp="1" noChangeArrowheads="1"/>
          </p:cNvSpPr>
          <p:nvPr>
            <p:ph type="body" idx="1"/>
          </p:nvPr>
        </p:nvSpPr>
        <p:spPr>
          <a:xfrm>
            <a:off x="1236663" y="3321050"/>
            <a:ext cx="6797675" cy="31654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000" smtClean="0"/>
              <a:t>There is not always a simple correspondence between the classification of uncertainty components into categories A and B and the commonly used classification of uncertainty components as "random" and "systematic." The nature of an uncertainty component is conditioned by the use made of the corresponding quantity, that is, on how that quantity appears in the mathematical model that describes the measurement process. When the corresponding quantity is used in a different way, a "random" component may become a "systematic" component and vice versa. Thus the terms "random uncertainty" and "systematic uncertainty" can be misleading when generally applied. An alternative nomenclature that might be used is "component of uncertainty arising from a random effect," "component of uncertainty arising from a systematic effect," where a random effect is one that gives rise to a possible random error in the current measurement process and a systematic effect is one that gives rise to a possible systematic error in the current measurement process. In principle, an uncertainty component arising from a systematic effect may in some cases be evaluated by method A while in other cases by method B (see subsection 2.2), as may be an uncertainty component arising from a random effect. </a:t>
            </a:r>
          </a:p>
          <a:p>
            <a:pPr eaLnBrk="1" hangingPunct="1"/>
            <a:endParaRPr lang="en-US" sz="1000" smtClean="0"/>
          </a:p>
          <a:p>
            <a:pPr eaLnBrk="1" hangingPunct="1"/>
            <a:r>
              <a:rPr lang="en-US" sz="1000" smtClean="0"/>
              <a:t>NOTE – The difference between error and uncertainty should always be borne in mind. For example, the result of a measurement after correction (see subsection 5.2) can unknowably be very close to the unknown value of the measurand, and thus have negligible error, even though it may have a large uncertainty (see the Guide [2]).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r>
              <a:rPr lang="en-US" sz="1300" smtClean="0"/>
              <a:t>Statistical Issues in Applied Health Physics</a:t>
            </a:r>
          </a:p>
        </p:txBody>
      </p:sp>
      <p:sp>
        <p:nvSpPr>
          <p:cNvPr id="71683"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r>
              <a:rPr lang="en-US" sz="1300" smtClean="0"/>
              <a:t>July 13, 2007</a:t>
            </a:r>
          </a:p>
        </p:txBody>
      </p:sp>
      <p:sp>
        <p:nvSpPr>
          <p:cNvPr id="7168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r>
              <a:rPr lang="en-US" sz="1300" smtClean="0"/>
              <a:t>Original Material copyright (c) Daniel J. Strom</a:t>
            </a:r>
          </a:p>
        </p:txBody>
      </p:sp>
      <p:sp>
        <p:nvSpPr>
          <p:cNvPr id="716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fld id="{EF184D6A-4018-4FAB-9C8C-01715A27E54A}" type="slidenum">
              <a:rPr lang="en-US" sz="1300" smtClean="0"/>
              <a:pPr eaLnBrk="1" hangingPunct="1"/>
              <a:t>19</a:t>
            </a:fld>
            <a:endParaRPr lang="en-US" sz="1300" smtClean="0"/>
          </a:p>
        </p:txBody>
      </p:sp>
      <p:sp>
        <p:nvSpPr>
          <p:cNvPr id="71686" name="Rectangle 2"/>
          <p:cNvSpPr>
            <a:spLocks noRot="1" noChangeArrowheads="1" noTextEdit="1"/>
          </p:cNvSpPr>
          <p:nvPr>
            <p:ph type="sldImg"/>
          </p:nvPr>
        </p:nvSpPr>
        <p:spPr>
          <a:xfrm>
            <a:off x="2887663" y="525463"/>
            <a:ext cx="3500437" cy="2624137"/>
          </a:xfrm>
          <a:ln/>
        </p:spPr>
      </p:sp>
      <p:sp>
        <p:nvSpPr>
          <p:cNvPr id="71687" name="Rectangle 3"/>
          <p:cNvSpPr>
            <a:spLocks noGrp="1" noChangeArrowheads="1"/>
          </p:cNvSpPr>
          <p:nvPr>
            <p:ph type="body" idx="1"/>
          </p:nvPr>
        </p:nvSpPr>
        <p:spPr>
          <a:xfrm>
            <a:off x="1238250" y="3322638"/>
            <a:ext cx="6794500" cy="3149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r>
              <a:rPr lang="en-US" sz="1300" smtClean="0"/>
              <a:t>Statistical Issues in Applied Health Physics</a:t>
            </a:r>
          </a:p>
        </p:txBody>
      </p:sp>
      <p:sp>
        <p:nvSpPr>
          <p:cNvPr id="72707"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r>
              <a:rPr lang="en-US" sz="1300" smtClean="0"/>
              <a:t>July 13, 2007</a:t>
            </a:r>
          </a:p>
        </p:txBody>
      </p:sp>
      <p:sp>
        <p:nvSpPr>
          <p:cNvPr id="7270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r>
              <a:rPr lang="en-US" sz="1300" smtClean="0"/>
              <a:t>Original Material copyright (c) Daniel J. Strom</a:t>
            </a:r>
          </a:p>
        </p:txBody>
      </p:sp>
      <p:sp>
        <p:nvSpPr>
          <p:cNvPr id="727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fld id="{0C5E7B52-D4C3-4517-9507-B7F3A126C59B}" type="slidenum">
              <a:rPr lang="en-US" sz="1300" smtClean="0"/>
              <a:pPr eaLnBrk="1" hangingPunct="1"/>
              <a:t>20</a:t>
            </a:fld>
            <a:endParaRPr lang="en-US" sz="1300" smtClean="0"/>
          </a:p>
        </p:txBody>
      </p:sp>
      <p:sp>
        <p:nvSpPr>
          <p:cNvPr id="72710" name="Rectangle 2"/>
          <p:cNvSpPr>
            <a:spLocks noRot="1" noChangeArrowheads="1" noTextEdit="1"/>
          </p:cNvSpPr>
          <p:nvPr>
            <p:ph type="sldImg"/>
          </p:nvPr>
        </p:nvSpPr>
        <p:spPr>
          <a:xfrm>
            <a:off x="2882900" y="520700"/>
            <a:ext cx="3506788" cy="2628900"/>
          </a:xfrm>
          <a:ln/>
        </p:spPr>
      </p:sp>
      <p:sp>
        <p:nvSpPr>
          <p:cNvPr id="72711" name="Rectangle 3"/>
          <p:cNvSpPr>
            <a:spLocks noGrp="1" noChangeArrowheads="1"/>
          </p:cNvSpPr>
          <p:nvPr>
            <p:ph type="body" idx="1"/>
          </p:nvPr>
        </p:nvSpPr>
        <p:spPr>
          <a:xfrm>
            <a:off x="1236663" y="3321050"/>
            <a:ext cx="6797675" cy="31654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en-US" smtClean="0"/>
              <a:t>There is not always a simple correspondence between the classification of uncertainty components into categories A and B and the commonly used classification of uncertainty components as "random" and "systematic." The nature of an uncertainty component is conditioned by the use made of the corresponding quantity, that is, on how that quantity appears in the mathematical model that describes the measurement process. When the corresponding quantity is used in a different way, a "random" component may become a "systematic" component and vice versa. Thus the terms "random uncertainty" and "systematic uncertainty" can be misleading when generally applied. An alternative nomenclature that might be used is "component of uncertainty arising from a random effect," "component of uncertainty arising from a systematic effect," where a random effect is one that gives rise to a possible random error in the current measurement process and a systematic effect is one that gives rise to a possible systematic error in the current measurement process. In principle, an uncertainty component arising from a systematic effect may in some cases be evaluated by method A while in other cases by method B (see subsection 2.2), as may be an uncertainty component arising from a random effect. </a:t>
            </a:r>
          </a:p>
          <a:p>
            <a:pPr eaLnBrk="1" hangingPunct="1">
              <a:lnSpc>
                <a:spcPct val="90000"/>
              </a:lnSpc>
            </a:pPr>
            <a:endParaRPr lang="en-US" smtClean="0"/>
          </a:p>
          <a:p>
            <a:pPr eaLnBrk="1" hangingPunct="1">
              <a:lnSpc>
                <a:spcPct val="90000"/>
              </a:lnSpc>
            </a:pPr>
            <a:r>
              <a:rPr lang="en-US" smtClean="0"/>
              <a:t>NOTE – The difference between error and uncertainty should always be borne in mind. For example, the result of a measurement after correction (see subsection 5.2) can unknowably be very close to the unknown value of the measurand, and thus have negligible error, even though it may have a large uncertainty (see the Guide [2]).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r>
              <a:rPr lang="en-US" sz="1300" smtClean="0"/>
              <a:t>Statistical Issues in Applied Health Physics</a:t>
            </a:r>
          </a:p>
        </p:txBody>
      </p:sp>
      <p:sp>
        <p:nvSpPr>
          <p:cNvPr id="73731"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r>
              <a:rPr lang="en-US" sz="1300" smtClean="0"/>
              <a:t>July 13, 2007</a:t>
            </a:r>
          </a:p>
        </p:txBody>
      </p:sp>
      <p:sp>
        <p:nvSpPr>
          <p:cNvPr id="7373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r>
              <a:rPr lang="en-US" sz="1300" smtClean="0"/>
              <a:t>Original Material copyright (c) Daniel J. Strom</a:t>
            </a:r>
          </a:p>
        </p:txBody>
      </p:sp>
      <p:sp>
        <p:nvSpPr>
          <p:cNvPr id="737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fld id="{0EA3AE71-2031-45CD-83B2-DD8A5F00127E}" type="slidenum">
              <a:rPr lang="en-US" sz="1300" smtClean="0"/>
              <a:pPr eaLnBrk="1" hangingPunct="1"/>
              <a:t>21</a:t>
            </a:fld>
            <a:endParaRPr lang="en-US" sz="1300" smtClean="0"/>
          </a:p>
        </p:txBody>
      </p:sp>
      <p:sp>
        <p:nvSpPr>
          <p:cNvPr id="73734" name="Rectangle 2"/>
          <p:cNvSpPr>
            <a:spLocks noRot="1" noChangeArrowheads="1" noTextEdit="1"/>
          </p:cNvSpPr>
          <p:nvPr>
            <p:ph type="sldImg"/>
          </p:nvPr>
        </p:nvSpPr>
        <p:spPr>
          <a:xfrm>
            <a:off x="2882900" y="520700"/>
            <a:ext cx="3506788" cy="2628900"/>
          </a:xfrm>
          <a:ln/>
        </p:spPr>
      </p:sp>
      <p:sp>
        <p:nvSpPr>
          <p:cNvPr id="73735" name="Rectangle 3"/>
          <p:cNvSpPr>
            <a:spLocks noGrp="1" noChangeArrowheads="1"/>
          </p:cNvSpPr>
          <p:nvPr>
            <p:ph type="body" idx="1"/>
          </p:nvPr>
        </p:nvSpPr>
        <p:spPr>
          <a:xfrm>
            <a:off x="1236663" y="3321050"/>
            <a:ext cx="6797675" cy="31654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en-US" smtClean="0"/>
              <a:t>There is not always a simple correspondence between the classification of uncertainty components into categories A and B and the commonly used classification of uncertainty components as "random" and "systematic." The nature of an uncertainty component is conditioned by the use made of the corresponding quantity, that is, on how that quantity appears in the mathematical model that describes the measurement process. When the corresponding quantity is used in a different way, a "random" component may become a "systematic" component and vice versa. Thus the terms "random uncertainty" and "systematic uncertainty" can be misleading when generally applied. An alternative nomenclature that might be used is "component of uncertainty arising from a random effect," "component of uncertainty arising from a systematic effect," where a random effect is one that gives rise to a possible random error in the current measurement process and a systematic effect is one that gives rise to a possible systematic error in the current measurement process. In principle, an uncertainty component arising from a systematic effect may in some cases be evaluated by method A while in other cases by method B (see subsection 2.2), as may be an uncertainty component arising from a random effect. </a:t>
            </a:r>
          </a:p>
          <a:p>
            <a:pPr eaLnBrk="1" hangingPunct="1">
              <a:lnSpc>
                <a:spcPct val="90000"/>
              </a:lnSpc>
            </a:pPr>
            <a:endParaRPr lang="en-US" smtClean="0"/>
          </a:p>
          <a:p>
            <a:pPr eaLnBrk="1" hangingPunct="1">
              <a:lnSpc>
                <a:spcPct val="90000"/>
              </a:lnSpc>
            </a:pPr>
            <a:r>
              <a:rPr lang="en-US" smtClean="0"/>
              <a:t>NOTE – The difference between error and uncertainty should always be borne in mind. For example, the result of a measurement after correction (see subsection 5.2) can unknowably be very close to the unknown value of the measurand, and thus have negligible error, even though it may have a large uncertainty (see the Guide [2]).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r>
              <a:rPr lang="en-US" sz="1300" smtClean="0"/>
              <a:t>Statistical Issues in Applied Health Physics</a:t>
            </a:r>
          </a:p>
        </p:txBody>
      </p:sp>
      <p:sp>
        <p:nvSpPr>
          <p:cNvPr id="74755"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r>
              <a:rPr lang="en-US" sz="1300" smtClean="0"/>
              <a:t>July 13, 2007</a:t>
            </a:r>
          </a:p>
        </p:txBody>
      </p:sp>
      <p:sp>
        <p:nvSpPr>
          <p:cNvPr id="7475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r>
              <a:rPr lang="en-US" sz="1300" smtClean="0"/>
              <a:t>Original Material copyright (c) Daniel J. Strom</a:t>
            </a:r>
          </a:p>
        </p:txBody>
      </p:sp>
      <p:sp>
        <p:nvSpPr>
          <p:cNvPr id="747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fld id="{29563191-207C-421C-9DD2-B83B4ACADAAF}" type="slidenum">
              <a:rPr lang="en-US" sz="1300" smtClean="0"/>
              <a:pPr eaLnBrk="1" hangingPunct="1"/>
              <a:t>22</a:t>
            </a:fld>
            <a:endParaRPr lang="en-US" sz="1300" smtClean="0"/>
          </a:p>
        </p:txBody>
      </p:sp>
      <p:sp>
        <p:nvSpPr>
          <p:cNvPr id="74758" name="Rectangle 2"/>
          <p:cNvSpPr>
            <a:spLocks noRot="1" noChangeArrowheads="1" noTextEdit="1"/>
          </p:cNvSpPr>
          <p:nvPr>
            <p:ph type="sldImg"/>
          </p:nvPr>
        </p:nvSpPr>
        <p:spPr>
          <a:xfrm>
            <a:off x="2882900" y="520700"/>
            <a:ext cx="3506788" cy="2628900"/>
          </a:xfrm>
          <a:ln/>
        </p:spPr>
      </p:sp>
      <p:sp>
        <p:nvSpPr>
          <p:cNvPr id="74759" name="Rectangle 3"/>
          <p:cNvSpPr>
            <a:spLocks noGrp="1" noChangeArrowheads="1"/>
          </p:cNvSpPr>
          <p:nvPr>
            <p:ph type="body" idx="1"/>
          </p:nvPr>
        </p:nvSpPr>
        <p:spPr>
          <a:xfrm>
            <a:off x="1236663" y="3321050"/>
            <a:ext cx="6797675" cy="31654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en-US" smtClean="0"/>
              <a:t>There is not always a simple correspondence between the classification of uncertainty components into categories A and B and the commonly used classification of uncertainty components as "random" and "systematic." The nature of an uncertainty component is conditioned by the use made of the corresponding quantity, that is, on how that quantity appears in the mathematical model that describes the measurement process. When the corresponding quantity is used in a different way, a "random" component may become a "systematic" component and vice versa. Thus the terms "random uncertainty" and "systematic uncertainty" can be misleading when generally applied. An alternative nomenclature that might be used is "component of uncertainty arising from a random effect," "component of uncertainty arising from a systematic effect," where a random effect is one that gives rise to a possible random error in the current measurement process and a systematic effect is one that gives rise to a possible systematic error in the current measurement process. In principle, an uncertainty component arising from a systematic effect may in some cases be evaluated by method A while in other cases by method B (see subsection 2.2), as may be an uncertainty component arising from a random effect. </a:t>
            </a:r>
          </a:p>
          <a:p>
            <a:pPr eaLnBrk="1" hangingPunct="1">
              <a:lnSpc>
                <a:spcPct val="90000"/>
              </a:lnSpc>
            </a:pPr>
            <a:endParaRPr lang="en-US" smtClean="0"/>
          </a:p>
          <a:p>
            <a:pPr eaLnBrk="1" hangingPunct="1">
              <a:lnSpc>
                <a:spcPct val="90000"/>
              </a:lnSpc>
            </a:pPr>
            <a:r>
              <a:rPr lang="en-US" smtClean="0"/>
              <a:t>NOTE – The difference between error and uncertainty should always be borne in mind. For example, the result of a measurement after correction (see subsection 5.2) can unknowably be very close to the unknown value of the measurand, and thus have negligible error, even though it may have a large uncertainty (see the Guide [2]).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r>
              <a:rPr lang="en-US" sz="1300" smtClean="0"/>
              <a:t>Statistical Issues in Applied Health Physics</a:t>
            </a:r>
          </a:p>
        </p:txBody>
      </p:sp>
      <p:sp>
        <p:nvSpPr>
          <p:cNvPr id="75779"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r>
              <a:rPr lang="en-US" sz="1300" smtClean="0"/>
              <a:t>July 13, 2007</a:t>
            </a:r>
          </a:p>
        </p:txBody>
      </p:sp>
      <p:sp>
        <p:nvSpPr>
          <p:cNvPr id="7578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r>
              <a:rPr lang="en-US" sz="1300" smtClean="0"/>
              <a:t>Original Material copyright (c) Daniel J. Strom</a:t>
            </a:r>
          </a:p>
        </p:txBody>
      </p:sp>
      <p:sp>
        <p:nvSpPr>
          <p:cNvPr id="757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fld id="{83600B76-5601-4470-8025-B15C8E84D467}" type="slidenum">
              <a:rPr lang="en-US" sz="1300" smtClean="0"/>
              <a:pPr eaLnBrk="1" hangingPunct="1"/>
              <a:t>23</a:t>
            </a:fld>
            <a:endParaRPr lang="en-US" sz="1300" smtClean="0"/>
          </a:p>
        </p:txBody>
      </p:sp>
      <p:sp>
        <p:nvSpPr>
          <p:cNvPr id="75782" name="Rectangle 2"/>
          <p:cNvSpPr>
            <a:spLocks noRot="1" noChangeArrowheads="1" noTextEdit="1"/>
          </p:cNvSpPr>
          <p:nvPr>
            <p:ph type="sldImg"/>
          </p:nvPr>
        </p:nvSpPr>
        <p:spPr>
          <a:xfrm>
            <a:off x="2887663" y="525463"/>
            <a:ext cx="3500437" cy="2624137"/>
          </a:xfrm>
          <a:ln/>
        </p:spPr>
      </p:sp>
      <p:sp>
        <p:nvSpPr>
          <p:cNvPr id="757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Uncertainty that is evaluated by the statistical analysis of series of observations is called a “Type A” uncertainty evaluation.</a:t>
            </a:r>
          </a:p>
          <a:p>
            <a:pPr eaLnBrk="1" hangingPunct="1"/>
            <a:r>
              <a:rPr lang="en-US" smtClean="0"/>
              <a:t>Uncertainty that is evaluated by means </a:t>
            </a:r>
            <a:r>
              <a:rPr lang="en-US" i="1" smtClean="0"/>
              <a:t>other</a:t>
            </a:r>
            <a:r>
              <a:rPr lang="en-US" smtClean="0"/>
              <a:t> than the statistical analysis of a series of observations is called a “Type B” uncertainty evaluation.</a:t>
            </a:r>
          </a:p>
          <a:p>
            <a:pPr eaLnBrk="1" hangingPunct="1"/>
            <a:r>
              <a:rPr lang="en-US" smtClean="0"/>
              <a:t> </a:t>
            </a:r>
          </a:p>
          <a:p>
            <a:pPr eaLnBrk="1" hangingPunct="1"/>
            <a:r>
              <a:rPr lang="en-US" smtClean="0"/>
              <a:t>An uncertainty component obtained by a Type A evaluation is represented by a statistically estimated standard deviation </a:t>
            </a:r>
            <a:r>
              <a:rPr lang="en-US" i="1" smtClean="0"/>
              <a:t>si</a:t>
            </a:r>
            <a:r>
              <a:rPr lang="en-US" smtClean="0"/>
              <a:t>, equal to the positive square root of the statistically estimated variance </a:t>
            </a:r>
            <a:r>
              <a:rPr lang="en-US" i="1" smtClean="0"/>
              <a:t>si</a:t>
            </a:r>
            <a:r>
              <a:rPr lang="en-US" smtClean="0"/>
              <a:t>2, and the associated number of degrees of freedom </a:t>
            </a:r>
            <a:r>
              <a:rPr lang="en-US" i="1" smtClean="0"/>
              <a:t>vi</a:t>
            </a:r>
            <a:r>
              <a:rPr lang="en-US" smtClean="0"/>
              <a:t>. For such a component the standard uncertainty is </a:t>
            </a:r>
            <a:r>
              <a:rPr lang="en-US" i="1" smtClean="0"/>
              <a:t>ui</a:t>
            </a:r>
            <a:r>
              <a:rPr lang="en-US" smtClean="0"/>
              <a:t> = </a:t>
            </a:r>
            <a:r>
              <a:rPr lang="en-US" i="1" smtClean="0"/>
              <a:t>si</a:t>
            </a:r>
            <a:r>
              <a:rPr lang="en-US" smtClean="0"/>
              <a:t>.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r>
              <a:rPr lang="en-US" sz="1300" smtClean="0"/>
              <a:t>Statistical Issues in Applied Health Physics</a:t>
            </a:r>
          </a:p>
        </p:txBody>
      </p:sp>
      <p:sp>
        <p:nvSpPr>
          <p:cNvPr id="76803"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r>
              <a:rPr lang="en-US" sz="1300" smtClean="0"/>
              <a:t>July 13, 2007</a:t>
            </a:r>
          </a:p>
        </p:txBody>
      </p:sp>
      <p:sp>
        <p:nvSpPr>
          <p:cNvPr id="7680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r>
              <a:rPr lang="en-US" sz="1300" smtClean="0"/>
              <a:t>Original Material copyright (c) Daniel J. Strom</a:t>
            </a:r>
          </a:p>
        </p:txBody>
      </p:sp>
      <p:sp>
        <p:nvSpPr>
          <p:cNvPr id="768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fld id="{FBF491F8-AD6E-48CF-BB72-1D83CB57AE9E}" type="slidenum">
              <a:rPr lang="en-US" sz="1300" smtClean="0"/>
              <a:pPr eaLnBrk="1" hangingPunct="1"/>
              <a:t>24</a:t>
            </a:fld>
            <a:endParaRPr lang="en-US" sz="1300" smtClean="0"/>
          </a:p>
        </p:txBody>
      </p:sp>
      <p:sp>
        <p:nvSpPr>
          <p:cNvPr id="76806" name="Rectangle 2"/>
          <p:cNvSpPr>
            <a:spLocks noRot="1" noChangeArrowheads="1" noTextEdit="1"/>
          </p:cNvSpPr>
          <p:nvPr>
            <p:ph type="sldImg"/>
          </p:nvPr>
        </p:nvSpPr>
        <p:spPr>
          <a:xfrm>
            <a:off x="2887663" y="525463"/>
            <a:ext cx="3500437" cy="2624137"/>
          </a:xfrm>
          <a:ln/>
        </p:spPr>
      </p:sp>
      <p:sp>
        <p:nvSpPr>
          <p:cNvPr id="768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r>
              <a:rPr lang="en-US" smtClean="0"/>
              <a:t>In a similar manner, an uncertainty component obtained by a Type B evaluation is represented by a quantity </a:t>
            </a:r>
            <a:r>
              <a:rPr lang="en-US" i="1" smtClean="0"/>
              <a:t>uj</a:t>
            </a:r>
            <a:r>
              <a:rPr lang="en-US" smtClean="0"/>
              <a:t>, which may be considered an approximation to the corresponding standard deviation; it is equal to the positive square root of </a:t>
            </a:r>
            <a:r>
              <a:rPr lang="en-US" i="1" smtClean="0"/>
              <a:t>uj</a:t>
            </a:r>
            <a:r>
              <a:rPr lang="en-US" smtClean="0"/>
              <a:t>2, which may be considered an approximation to the corresponding variance and which is obtained from an assumed probability distribution based on all the available information. Since the quantity </a:t>
            </a:r>
            <a:r>
              <a:rPr lang="en-US" i="1" smtClean="0"/>
              <a:t>uj</a:t>
            </a:r>
            <a:r>
              <a:rPr lang="en-US" smtClean="0"/>
              <a:t>2 is treated like a variance and </a:t>
            </a:r>
            <a:r>
              <a:rPr lang="en-US" i="1" smtClean="0"/>
              <a:t>uj</a:t>
            </a:r>
            <a:r>
              <a:rPr lang="en-US" smtClean="0"/>
              <a:t> like a standard deviation, for such a component the standard uncertainty is simply </a:t>
            </a:r>
            <a:r>
              <a:rPr lang="en-US" i="1" smtClean="0"/>
              <a:t>uj</a:t>
            </a:r>
            <a:r>
              <a:rPr lang="en-US" smtClean="0"/>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r>
              <a:rPr lang="en-US" sz="1300" smtClean="0"/>
              <a:t>Statistical Issues in Applied Health Physics</a:t>
            </a:r>
          </a:p>
        </p:txBody>
      </p:sp>
      <p:sp>
        <p:nvSpPr>
          <p:cNvPr id="77827"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r>
              <a:rPr lang="en-US" sz="1300" smtClean="0"/>
              <a:t>July 13, 2007</a:t>
            </a:r>
          </a:p>
        </p:txBody>
      </p:sp>
      <p:sp>
        <p:nvSpPr>
          <p:cNvPr id="7782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r>
              <a:rPr lang="en-US" sz="1300" smtClean="0"/>
              <a:t>Original Material copyright (c) Daniel J. Strom</a:t>
            </a:r>
          </a:p>
        </p:txBody>
      </p:sp>
      <p:sp>
        <p:nvSpPr>
          <p:cNvPr id="778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fld id="{0B1CBCB4-064A-4B85-AEB9-92CB3E9167BA}" type="slidenum">
              <a:rPr lang="en-US" sz="1300" smtClean="0"/>
              <a:pPr eaLnBrk="1" hangingPunct="1"/>
              <a:t>40</a:t>
            </a:fld>
            <a:endParaRPr lang="en-US" sz="1300" smtClean="0"/>
          </a:p>
        </p:txBody>
      </p:sp>
      <p:sp>
        <p:nvSpPr>
          <p:cNvPr id="77830" name="Rectangle 2"/>
          <p:cNvSpPr>
            <a:spLocks noRot="1" noChangeArrowheads="1" noTextEdit="1"/>
          </p:cNvSpPr>
          <p:nvPr>
            <p:ph type="sldImg"/>
          </p:nvPr>
        </p:nvSpPr>
        <p:spPr>
          <a:xfrm>
            <a:off x="2882900" y="520700"/>
            <a:ext cx="3506788" cy="2628900"/>
          </a:xfrm>
          <a:ln/>
        </p:spPr>
      </p:sp>
      <p:sp>
        <p:nvSpPr>
          <p:cNvPr id="77831" name="Rectangle 3"/>
          <p:cNvSpPr>
            <a:spLocks noGrp="1" noChangeArrowheads="1"/>
          </p:cNvSpPr>
          <p:nvPr>
            <p:ph type="body" idx="1"/>
          </p:nvPr>
        </p:nvSpPr>
        <p:spPr>
          <a:xfrm>
            <a:off x="1236663" y="3321050"/>
            <a:ext cx="6797675" cy="31654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Uncertainty, Variability, Bias, Error, and Blunder</a:t>
            </a:r>
          </a:p>
        </p:txBody>
      </p:sp>
      <p:sp>
        <p:nvSpPr>
          <p:cNvPr id="22531" name="Rectangle 3"/>
          <p:cNvSpPr>
            <a:spLocks noGrp="1" noChangeArrowheads="1"/>
          </p:cNvSpPr>
          <p:nvPr>
            <p:ph type="dt" sz="quarter" idx="1"/>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2009 July 13</a:t>
            </a:r>
          </a:p>
        </p:txBody>
      </p:sp>
      <p:sp>
        <p:nvSpPr>
          <p:cNvPr id="22532" name="Rectangle 6"/>
          <p:cNvSpPr>
            <a:spLocks noGrp="1" noChangeArrowheads="1"/>
          </p:cNvSpPr>
          <p:nvPr>
            <p:ph type="ftr" sz="quarter" idx="4"/>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strom@pnl.gov</a:t>
            </a:r>
          </a:p>
        </p:txBody>
      </p:sp>
      <p:sp>
        <p:nvSpPr>
          <p:cNvPr id="22533" name="Rectangle 7"/>
          <p:cNvSpPr>
            <a:spLocks noGrp="1" noChangeArrowheads="1"/>
          </p:cNvSpPr>
          <p:nvPr>
            <p:ph type="sldNum" sz="quarter" idx="5"/>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fld id="{C72CECEF-A1D2-49AE-8BBB-8F3EED03E910}" type="slidenum">
              <a:rPr lang="en-US">
                <a:latin typeface="Arial" charset="0"/>
              </a:rPr>
              <a:pPr eaLnBrk="1" hangingPunct="1"/>
              <a:t>45</a:t>
            </a:fld>
            <a:endParaRPr lang="en-US">
              <a:latin typeface="Arial" charset="0"/>
            </a:endParaRPr>
          </a:p>
        </p:txBody>
      </p:sp>
      <p:sp>
        <p:nvSpPr>
          <p:cNvPr id="22534" name="Rectangle 2"/>
          <p:cNvSpPr>
            <a:spLocks noChangeArrowheads="1" noTextEdit="1"/>
          </p:cNvSpPr>
          <p:nvPr>
            <p:ph type="sldImg"/>
          </p:nvPr>
        </p:nvSpPr>
        <p:spPr>
          <a:ln/>
        </p:spPr>
      </p:sp>
      <p:sp>
        <p:nvSpPr>
          <p:cNvPr id="22535" name="Rectangle 3"/>
          <p:cNvSpPr>
            <a:spLocks noGrp="1" noChangeArrowheads="1"/>
          </p:cNvSpPr>
          <p:nvPr>
            <p:ph type="body" idx="1"/>
          </p:nvPr>
        </p:nvSpPr>
        <p:spPr>
          <a:noFill/>
        </p:spPr>
        <p:txBody>
          <a:bodyPr/>
          <a:lstStyle/>
          <a:p>
            <a:r>
              <a:rPr lang="en-US" smtClean="0">
                <a:latin typeface="Times New Roman" pitchFamily="18" charset="0"/>
              </a:rPr>
              <a:t>Alan Dunn’s first cartoon was published in the New Yorker in 1928. The last one in the big book is this one, 1972.</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Uncertainty, Variability, Bias, Error, and Blunder</a:t>
            </a:r>
          </a:p>
        </p:txBody>
      </p:sp>
      <p:sp>
        <p:nvSpPr>
          <p:cNvPr id="23555" name="Rectangle 3"/>
          <p:cNvSpPr>
            <a:spLocks noGrp="1" noChangeArrowheads="1"/>
          </p:cNvSpPr>
          <p:nvPr>
            <p:ph type="dt" sz="quarter" idx="1"/>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2009 July 13</a:t>
            </a:r>
          </a:p>
        </p:txBody>
      </p:sp>
      <p:sp>
        <p:nvSpPr>
          <p:cNvPr id="23556" name="Rectangle 6"/>
          <p:cNvSpPr>
            <a:spLocks noGrp="1" noChangeArrowheads="1"/>
          </p:cNvSpPr>
          <p:nvPr>
            <p:ph type="ftr" sz="quarter" idx="4"/>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strom@pnl.gov</a:t>
            </a:r>
          </a:p>
        </p:txBody>
      </p:sp>
      <p:sp>
        <p:nvSpPr>
          <p:cNvPr id="23557" name="Rectangle 7"/>
          <p:cNvSpPr>
            <a:spLocks noGrp="1" noChangeArrowheads="1"/>
          </p:cNvSpPr>
          <p:nvPr>
            <p:ph type="sldNum" sz="quarter" idx="5"/>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fld id="{BCEF2001-3A26-46FE-B5FD-DAB7DAEC6594}" type="slidenum">
              <a:rPr lang="en-US">
                <a:latin typeface="Arial" charset="0"/>
              </a:rPr>
              <a:pPr eaLnBrk="1" hangingPunct="1"/>
              <a:t>46</a:t>
            </a:fld>
            <a:endParaRPr lang="en-US">
              <a:latin typeface="Arial" charset="0"/>
            </a:endParaRPr>
          </a:p>
        </p:txBody>
      </p:sp>
      <p:sp>
        <p:nvSpPr>
          <p:cNvPr id="23558" name="Rectangle 2"/>
          <p:cNvSpPr>
            <a:spLocks noChangeArrowheads="1" noTextEdit="1"/>
          </p:cNvSpPr>
          <p:nvPr>
            <p:ph type="sldImg"/>
          </p:nvPr>
        </p:nvSpPr>
        <p:spPr>
          <a:ln/>
        </p:spPr>
      </p:sp>
      <p:sp>
        <p:nvSpPr>
          <p:cNvPr id="23559" name="Rectangle 3"/>
          <p:cNvSpPr>
            <a:spLocks noGrp="1" noChangeArrowheads="1"/>
          </p:cNvSpPr>
          <p:nvPr>
            <p:ph type="body" idx="1"/>
          </p:nvPr>
        </p:nvSpPr>
        <p:spPr>
          <a:noFill/>
        </p:spPr>
        <p:txBody>
          <a:bodyPr/>
          <a:lstStyle/>
          <a:p>
            <a:r>
              <a:rPr lang="en-US" b="1" smtClean="0">
                <a:latin typeface="Times New Roman" pitchFamily="18" charset="0"/>
              </a:rPr>
              <a:t>TPM-A.8 15:00 Tuesday, 2010 January 26</a:t>
            </a:r>
          </a:p>
          <a:p>
            <a:r>
              <a:rPr lang="en-US" b="1" smtClean="0">
                <a:latin typeface="Times New Roman" pitchFamily="18" charset="0"/>
              </a:rPr>
              <a:t>The Hardest Concepts I’ve Ever Tried to Communicate to a Health Physicist</a:t>
            </a:r>
            <a:endParaRPr lang="en-US" i="1" smtClean="0">
              <a:latin typeface="Times New Roman" pitchFamily="18" charset="0"/>
            </a:endParaRPr>
          </a:p>
          <a:p>
            <a:r>
              <a:rPr lang="en-US" i="1" smtClean="0">
                <a:latin typeface="Times New Roman" pitchFamily="18" charset="0"/>
              </a:rPr>
              <a:t>Strom DJ</a:t>
            </a:r>
          </a:p>
          <a:p>
            <a:r>
              <a:rPr lang="en-US" i="1" smtClean="0">
                <a:latin typeface="Times New Roman" pitchFamily="18" charset="0"/>
              </a:rPr>
              <a:t>Pacific National Northwest Laboratory; strom@pnl. gov</a:t>
            </a:r>
            <a:endParaRPr lang="en-US" smtClean="0">
              <a:latin typeface="Times New Roman" pitchFamily="18" charset="0"/>
            </a:endParaRPr>
          </a:p>
          <a:p>
            <a:r>
              <a:rPr lang="en-US" smtClean="0">
                <a:latin typeface="Times New Roman" pitchFamily="18" charset="0"/>
              </a:rPr>
              <a:t>From the earliest days of radiation protection growing out of the Manhattan Project, health physicists came to realize that it was important to detect tiny activities of alpha-emitters in the presence of background radiation, or small changes in the optical density of radiation sensitive film. However, too often they did not have the vocabulary to describe their problems. The vocabulary and concepts of measurement decisions and capabilities began to be developed in the 1960s. The vocabulary that has been used has been nondescriptive, confusing, or even seriously misleading. Furthermore, most health physicists are fairly sure they know what they mean by the words they use, and too often they are wrong. One key concept that was missing in my understanding is the notion of the measurand, which ISO defines as the true value of the quantity one wishes to measure. Two other key concepts are those of population parameters contrasted with sample parameters. The answers to the following questions involve the hardest concepts to communicate to health physicists and their managers: 1) For a given measurement system, how big does the signal need to be for one to decide that it is not just noise? 2) How does one decide whether a measurement represents a positive measurand and not a false alarm? 3) What do negative counting results mean? 4) What’s the smallest measurement one should record as greater than zero? 5) What is the largest measurand that one can fail to detect 5% of the time? 6) What is the smallest measurand that one will almost always detect? 7) What value of the measurand can one detect with 10% uncertainty? The long and varied list of names given to the answers to many of these questions indicates the need for a fresh start in communications to and among health physicists, managers, and regulators.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Uncertainty, Variability, Bias, Error, and Blunder</a:t>
            </a:r>
          </a:p>
        </p:txBody>
      </p:sp>
      <p:sp>
        <p:nvSpPr>
          <p:cNvPr id="24579" name="Rectangle 3"/>
          <p:cNvSpPr>
            <a:spLocks noGrp="1" noChangeArrowheads="1"/>
          </p:cNvSpPr>
          <p:nvPr>
            <p:ph type="dt" sz="quarter" idx="1"/>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2009 July 13</a:t>
            </a:r>
          </a:p>
        </p:txBody>
      </p:sp>
      <p:sp>
        <p:nvSpPr>
          <p:cNvPr id="24580" name="Rectangle 6"/>
          <p:cNvSpPr>
            <a:spLocks noGrp="1" noChangeArrowheads="1"/>
          </p:cNvSpPr>
          <p:nvPr>
            <p:ph type="ftr" sz="quarter" idx="4"/>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strom@pnl.gov</a:t>
            </a:r>
          </a:p>
        </p:txBody>
      </p:sp>
      <p:sp>
        <p:nvSpPr>
          <p:cNvPr id="24581" name="Rectangle 7"/>
          <p:cNvSpPr>
            <a:spLocks noGrp="1" noChangeArrowheads="1"/>
          </p:cNvSpPr>
          <p:nvPr>
            <p:ph type="sldNum" sz="quarter" idx="5"/>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fld id="{47A88378-95A4-4BF0-BE1A-BA3B4CA45EAD}" type="slidenum">
              <a:rPr lang="en-US">
                <a:latin typeface="Arial" charset="0"/>
              </a:rPr>
              <a:pPr eaLnBrk="1" hangingPunct="1"/>
              <a:t>47</a:t>
            </a:fld>
            <a:endParaRPr lang="en-US">
              <a:latin typeface="Arial" charset="0"/>
            </a:endParaRPr>
          </a:p>
        </p:txBody>
      </p:sp>
      <p:sp>
        <p:nvSpPr>
          <p:cNvPr id="24582" name="Rectangle 2"/>
          <p:cNvSpPr>
            <a:spLocks noChangeArrowheads="1" noTextEdit="1"/>
          </p:cNvSpPr>
          <p:nvPr>
            <p:ph type="sldImg"/>
          </p:nvPr>
        </p:nvSpPr>
        <p:spPr>
          <a:ln/>
        </p:spPr>
      </p:sp>
      <p:sp>
        <p:nvSpPr>
          <p:cNvPr id="24583" name="Rectangle 3"/>
          <p:cNvSpPr>
            <a:spLocks noGrp="1" noChangeArrowheads="1"/>
          </p:cNvSpPr>
          <p:nvPr>
            <p:ph type="body" idx="1"/>
          </p:nvPr>
        </p:nvSpPr>
        <p:spPr>
          <a:noFill/>
        </p:spPr>
        <p:txBody>
          <a:bodyPr/>
          <a:lstStyle/>
          <a:p>
            <a:r>
              <a:rPr lang="en-US" smtClean="0">
                <a:latin typeface="Times New Roman" pitchFamily="18" charset="0"/>
              </a:rPr>
              <a:t>From the earliest days of radiation protection growing out of the Manhattan Project, health physicists came to realize that it was important to detect tiny activities of alpha-emitters in the presence of background radiation, or small changes in the optical density of radiation sensitive film. However, too often they did not have the vocabulary to describe their problems. The vocabulary and concepts of measurement decisions and capabilities began to be developed in the 1960s. The vocabulary that has been used has been nondescriptive, confusing, or even seriously misleading. Furthermore, most health physicists are fairly sure they know what they mean by the words they use, and too often they are wrong. One key concept that was missing in my understanding is the notion of the measurand, which ISO defines as the true value of the quantity one wishes to measure. Two other key concepts are those of population parameters contrasted with sample parameters. The answers to the following questions involve the hardest concepts to communicate to health physicists and their managers: 1) For a given measurement system, how big does the signal need to be for one to decide that it is not just noise? 2) How does one decide whether a measurement represents a positive measurand and not a false alarm? 3) What do negative counting results mean? 4) What’s the smallest measurement one should record as greater than zero? 5) What is the largest measurand that one can fail to detect 5% of the time? 6) What is the smallest measurand that one will almost always detect? 7) What value of the measurand can one detect with 10% uncertainty? The long and varied list of names given to the answers to many of these questions indicates the need for a fresh start in communications to and among health physicists, managers, and regulators.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Uncertainty, Variability, Bias, Error, and Blunder</a:t>
            </a:r>
          </a:p>
        </p:txBody>
      </p:sp>
      <p:sp>
        <p:nvSpPr>
          <p:cNvPr id="25603" name="Rectangle 3"/>
          <p:cNvSpPr>
            <a:spLocks noGrp="1" noChangeArrowheads="1"/>
          </p:cNvSpPr>
          <p:nvPr>
            <p:ph type="dt" sz="quarter" idx="1"/>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2009 July 13</a:t>
            </a:r>
          </a:p>
        </p:txBody>
      </p:sp>
      <p:sp>
        <p:nvSpPr>
          <p:cNvPr id="25604" name="Rectangle 6"/>
          <p:cNvSpPr>
            <a:spLocks noGrp="1" noChangeArrowheads="1"/>
          </p:cNvSpPr>
          <p:nvPr>
            <p:ph type="ftr" sz="quarter" idx="4"/>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strom@pnl.gov</a:t>
            </a:r>
          </a:p>
        </p:txBody>
      </p:sp>
      <p:sp>
        <p:nvSpPr>
          <p:cNvPr id="25605" name="Rectangle 7"/>
          <p:cNvSpPr>
            <a:spLocks noGrp="1" noChangeArrowheads="1"/>
          </p:cNvSpPr>
          <p:nvPr>
            <p:ph type="sldNum" sz="quarter" idx="5"/>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fld id="{7C9E23D7-7B62-44F1-9DBA-9EA74DABD4F3}" type="slidenum">
              <a:rPr lang="en-US">
                <a:latin typeface="Arial" charset="0"/>
              </a:rPr>
              <a:pPr eaLnBrk="1" hangingPunct="1"/>
              <a:t>49</a:t>
            </a:fld>
            <a:endParaRPr lang="en-US">
              <a:latin typeface="Arial" charset="0"/>
            </a:endParaRPr>
          </a:p>
        </p:txBody>
      </p:sp>
      <p:sp>
        <p:nvSpPr>
          <p:cNvPr id="25606" name="Rectangle 2"/>
          <p:cNvSpPr>
            <a:spLocks noChangeArrowheads="1" noTextEdit="1"/>
          </p:cNvSpPr>
          <p:nvPr>
            <p:ph type="sldImg"/>
          </p:nvPr>
        </p:nvSpPr>
        <p:spPr>
          <a:ln/>
        </p:spPr>
      </p:sp>
      <p:sp>
        <p:nvSpPr>
          <p:cNvPr id="25607" name="Rectangle 3"/>
          <p:cNvSpPr>
            <a:spLocks noGrp="1" noChangeArrowheads="1"/>
          </p:cNvSpPr>
          <p:nvPr>
            <p:ph type="body" idx="1"/>
          </p:nvPr>
        </p:nvSpPr>
        <p:spPr>
          <a:noFill/>
        </p:spPr>
        <p:txBody>
          <a:bodyPr/>
          <a:lstStyle/>
          <a:p>
            <a:r>
              <a:rPr lang="en-US" smtClean="0">
                <a:latin typeface="Times New Roman" pitchFamily="18" charset="0"/>
              </a:rPr>
              <a:t>One key concept that was missing in my understanding is the notion of the measurand, which ISO defines as the true value of the quantity one wishes to measure. Two other key concepts are those of population parameters contrasted with sample parameters. The answers to the following questions involve the hardest concepts to communicate to health physicists and their managers: 1) For a given measurement system, how big does the signal need to be for one to decide that it is not just noise? 2) How does one decide whether a measurement represents a positive measurand and not a false alarm? 3) What do negative counting results mean? 4) What’s the smallest measurement one should record as greater than zero? 5) What is the largest measurand that one can fail to detect 5% of the time? 6) What is the smallest measurand that one will almost always detect? 7) What value of the measurand can one detect with 10% uncertainty? The long and varied list of names given to the answers to many of these questions indicates the need for a fresh start in communications to and among health physicists, managers, and regulators.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Uncertainty, Variability, Bias, Error, and Blunder</a:t>
            </a:r>
          </a:p>
        </p:txBody>
      </p:sp>
      <p:sp>
        <p:nvSpPr>
          <p:cNvPr id="26627" name="Rectangle 3"/>
          <p:cNvSpPr>
            <a:spLocks noGrp="1" noChangeArrowheads="1"/>
          </p:cNvSpPr>
          <p:nvPr>
            <p:ph type="dt" sz="quarter" idx="1"/>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2009 July 13</a:t>
            </a:r>
          </a:p>
        </p:txBody>
      </p:sp>
      <p:sp>
        <p:nvSpPr>
          <p:cNvPr id="26628" name="Rectangle 6"/>
          <p:cNvSpPr>
            <a:spLocks noGrp="1" noChangeArrowheads="1"/>
          </p:cNvSpPr>
          <p:nvPr>
            <p:ph type="ftr" sz="quarter" idx="4"/>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strom@pnl.gov</a:t>
            </a:r>
          </a:p>
        </p:txBody>
      </p:sp>
      <p:sp>
        <p:nvSpPr>
          <p:cNvPr id="26629" name="Rectangle 7"/>
          <p:cNvSpPr>
            <a:spLocks noGrp="1" noChangeArrowheads="1"/>
          </p:cNvSpPr>
          <p:nvPr>
            <p:ph type="sldNum" sz="quarter" idx="5"/>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fld id="{4855636B-DB53-4AF3-9541-E9B13C9CCFDA}" type="slidenum">
              <a:rPr lang="en-US">
                <a:latin typeface="Arial" charset="0"/>
              </a:rPr>
              <a:pPr eaLnBrk="1" hangingPunct="1"/>
              <a:t>50</a:t>
            </a:fld>
            <a:endParaRPr lang="en-US">
              <a:latin typeface="Arial" charset="0"/>
            </a:endParaRPr>
          </a:p>
        </p:txBody>
      </p:sp>
      <p:sp>
        <p:nvSpPr>
          <p:cNvPr id="26630" name="Rectangle 2"/>
          <p:cNvSpPr>
            <a:spLocks noChangeArrowheads="1" noTextEdit="1"/>
          </p:cNvSpPr>
          <p:nvPr>
            <p:ph type="sldImg"/>
          </p:nvPr>
        </p:nvSpPr>
        <p:spPr>
          <a:ln/>
        </p:spPr>
      </p:sp>
      <p:sp>
        <p:nvSpPr>
          <p:cNvPr id="26631" name="Rectangle 3"/>
          <p:cNvSpPr>
            <a:spLocks noGrp="1" noChangeArrowheads="1"/>
          </p:cNvSpPr>
          <p:nvPr>
            <p:ph type="body" idx="1"/>
          </p:nvPr>
        </p:nvSpPr>
        <p:spPr>
          <a:noFill/>
        </p:spPr>
        <p:txBody>
          <a:bodyPr/>
          <a:lstStyle/>
          <a:p>
            <a:r>
              <a:rPr lang="en-US" smtClean="0">
                <a:latin typeface="Times New Roman" pitchFamily="18" charset="0"/>
              </a:rPr>
              <a:t>One key concept that was missing in my understanding is the notion of the measurand, which ISO defines as the true value of the quantity one wishes to measure. Two other key concepts are those of population parameters contrasted with sample parameters. The answers to the following questions involve the hardest concepts to communicate to health physicists and their managers: 1) For a given measurement system, how big does the signal need to be for one to decide that it is not just noise? 2) How does one decide whether a measurement represents a positive measurand and not a false alarm? 3) What do negative counting results mean? 4) What’s the smallest measurement one should record as greater than zero? 5) What is the largest measurand that one can fail to detect 5% of the time? 6) What is the smallest measurand that one will almost always detect? 7) What value of the measurand can one detect with 10% uncertainty? The long and varied list of names given to the answers to many of these questions indicates the need for a fresh start in communications to and among health physicists, managers, and regulators.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Uncertainty, Variability, Bias, Error, and Blunder</a:t>
            </a:r>
          </a:p>
        </p:txBody>
      </p:sp>
      <p:sp>
        <p:nvSpPr>
          <p:cNvPr id="27651" name="Rectangle 3"/>
          <p:cNvSpPr>
            <a:spLocks noGrp="1" noChangeArrowheads="1"/>
          </p:cNvSpPr>
          <p:nvPr>
            <p:ph type="dt" sz="quarter" idx="1"/>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2009 July 13</a:t>
            </a:r>
          </a:p>
        </p:txBody>
      </p:sp>
      <p:sp>
        <p:nvSpPr>
          <p:cNvPr id="27652" name="Rectangle 6"/>
          <p:cNvSpPr>
            <a:spLocks noGrp="1" noChangeArrowheads="1"/>
          </p:cNvSpPr>
          <p:nvPr>
            <p:ph type="ftr" sz="quarter" idx="4"/>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strom@pnl.gov</a:t>
            </a:r>
          </a:p>
        </p:txBody>
      </p:sp>
      <p:sp>
        <p:nvSpPr>
          <p:cNvPr id="27653" name="Rectangle 7"/>
          <p:cNvSpPr>
            <a:spLocks noGrp="1" noChangeArrowheads="1"/>
          </p:cNvSpPr>
          <p:nvPr>
            <p:ph type="sldNum" sz="quarter" idx="5"/>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fld id="{05C1934C-E1DE-4552-997A-ABE5896FD296}" type="slidenum">
              <a:rPr lang="en-US">
                <a:latin typeface="Arial" charset="0"/>
              </a:rPr>
              <a:pPr eaLnBrk="1" hangingPunct="1"/>
              <a:t>51</a:t>
            </a:fld>
            <a:endParaRPr lang="en-US">
              <a:latin typeface="Arial" charset="0"/>
            </a:endParaRPr>
          </a:p>
        </p:txBody>
      </p:sp>
      <p:sp>
        <p:nvSpPr>
          <p:cNvPr id="27654" name="Rectangle 2"/>
          <p:cNvSpPr>
            <a:spLocks noChangeArrowheads="1" noTextEdit="1"/>
          </p:cNvSpPr>
          <p:nvPr>
            <p:ph type="sldImg"/>
          </p:nvPr>
        </p:nvSpPr>
        <p:spPr>
          <a:ln/>
        </p:spPr>
      </p:sp>
      <p:sp>
        <p:nvSpPr>
          <p:cNvPr id="27655" name="Rectangle 3"/>
          <p:cNvSpPr>
            <a:spLocks noGrp="1" noChangeArrowheads="1"/>
          </p:cNvSpPr>
          <p:nvPr>
            <p:ph type="body" idx="1"/>
          </p:nvPr>
        </p:nvSpPr>
        <p:spPr>
          <a:noFill/>
        </p:spPr>
        <p:txBody>
          <a:bodyPr/>
          <a:lstStyle/>
          <a:p>
            <a:r>
              <a:rPr lang="en-US" smtClean="0">
                <a:latin typeface="Times New Roman" pitchFamily="18" charset="0"/>
              </a:rPr>
              <a:t>One key concept that was missing in my understanding is the notion of the measurand, which ISO defines as the true value of the quantity one wishes to measure. Two other key concepts are those of population parameters contrasted with sample parameters. The answers to the following questions involve the hardest concepts to communicate to health physicists and their managers: 1) For a given measurement system, how big does the signal need to be for one to decide that it is not just noise? 2) How does one decide whether a measurement represents a positive measurand and not a false alarm? 3) What do negative counting results mean? 4) What’s the smallest measurement one should record as greater than zero? 5) What is the largest measurand that one can fail to detect 5% of the time? 6) What is the smallest measurand that one will almost always detect? 7) What value of the measurand can one detect with 10% uncertainty? The long and varied list of names given to the answers to many of these questions indicates the need for a fresh start in communications to and among health physicists, managers, and regulators.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Uncertainty, Variability, Bias, Error, and Blunder</a:t>
            </a:r>
          </a:p>
        </p:txBody>
      </p:sp>
      <p:sp>
        <p:nvSpPr>
          <p:cNvPr id="28675" name="Rectangle 3"/>
          <p:cNvSpPr>
            <a:spLocks noGrp="1" noChangeArrowheads="1"/>
          </p:cNvSpPr>
          <p:nvPr>
            <p:ph type="dt" sz="quarter" idx="1"/>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2009 July 13</a:t>
            </a:r>
          </a:p>
        </p:txBody>
      </p:sp>
      <p:sp>
        <p:nvSpPr>
          <p:cNvPr id="28676" name="Rectangle 6"/>
          <p:cNvSpPr>
            <a:spLocks noGrp="1" noChangeArrowheads="1"/>
          </p:cNvSpPr>
          <p:nvPr>
            <p:ph type="ftr" sz="quarter" idx="4"/>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strom@pnl.gov</a:t>
            </a:r>
          </a:p>
        </p:txBody>
      </p:sp>
      <p:sp>
        <p:nvSpPr>
          <p:cNvPr id="28677" name="Rectangle 7"/>
          <p:cNvSpPr>
            <a:spLocks noGrp="1" noChangeArrowheads="1"/>
          </p:cNvSpPr>
          <p:nvPr>
            <p:ph type="sldNum" sz="quarter" idx="5"/>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fld id="{64CBC2DF-AB95-4DB6-9502-70EB8B551B9C}" type="slidenum">
              <a:rPr lang="en-US">
                <a:latin typeface="Arial" charset="0"/>
              </a:rPr>
              <a:pPr eaLnBrk="1" hangingPunct="1"/>
              <a:t>52</a:t>
            </a:fld>
            <a:endParaRPr lang="en-US">
              <a:latin typeface="Arial" charset="0"/>
            </a:endParaRPr>
          </a:p>
        </p:txBody>
      </p:sp>
      <p:sp>
        <p:nvSpPr>
          <p:cNvPr id="28678" name="Rectangle 2"/>
          <p:cNvSpPr>
            <a:spLocks noChangeArrowheads="1" noTextEdit="1"/>
          </p:cNvSpPr>
          <p:nvPr>
            <p:ph type="sldImg"/>
          </p:nvPr>
        </p:nvSpPr>
        <p:spPr>
          <a:ln/>
        </p:spPr>
      </p:sp>
      <p:sp>
        <p:nvSpPr>
          <p:cNvPr id="28679" name="Rectangle 3"/>
          <p:cNvSpPr>
            <a:spLocks noGrp="1" noChangeArrowheads="1"/>
          </p:cNvSpPr>
          <p:nvPr>
            <p:ph type="body" idx="1"/>
          </p:nvPr>
        </p:nvSpPr>
        <p:spPr>
          <a:noFill/>
        </p:spPr>
        <p:txBody>
          <a:bodyPr/>
          <a:lstStyle/>
          <a:p>
            <a:r>
              <a:rPr lang="en-US" smtClean="0">
                <a:latin typeface="Times New Roman" pitchFamily="18" charset="0"/>
              </a:rPr>
              <a:t>One key concept that was missing in my understanding is the notion of the measurand, which ISO defines as the true value of the quantity one wishes to measure. Two other key concepts are those of population parameters contrasted with sample parameters. The answers to the following questions involve the hardest concepts to communicate to health physicists and their managers: 1) For a given measurement system, how big does the signal need to be for one to decide that it is not just noise? 2) How does one decide whether a measurement represents a positive measurand and not a false alarm? 3) What do negative counting results mean? 4) What’s the smallest measurement one should record as greater than zero? 5) What is the largest measurand that one can fail to detect 5% of the time? 6) What is the smallest measurand that one will almost always detect? 7) What value of the measurand can one detect with 10% uncertainty? The long and varied list of names given to the answers to many of these questions indicates the need for a fresh start in communications to and among health physicists, managers, and regulators.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Uncertainty, Variability, Bias, Error, and Blunder</a:t>
            </a:r>
          </a:p>
        </p:txBody>
      </p:sp>
      <p:sp>
        <p:nvSpPr>
          <p:cNvPr id="29699" name="Rectangle 3"/>
          <p:cNvSpPr>
            <a:spLocks noGrp="1" noChangeArrowheads="1"/>
          </p:cNvSpPr>
          <p:nvPr>
            <p:ph type="dt" sz="quarter" idx="1"/>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2009 July 13</a:t>
            </a:r>
          </a:p>
        </p:txBody>
      </p:sp>
      <p:sp>
        <p:nvSpPr>
          <p:cNvPr id="29700" name="Rectangle 6"/>
          <p:cNvSpPr>
            <a:spLocks noGrp="1" noChangeArrowheads="1"/>
          </p:cNvSpPr>
          <p:nvPr>
            <p:ph type="ftr" sz="quarter" idx="4"/>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strom@pnl.gov</a:t>
            </a:r>
          </a:p>
        </p:txBody>
      </p:sp>
      <p:sp>
        <p:nvSpPr>
          <p:cNvPr id="29701" name="Rectangle 7"/>
          <p:cNvSpPr>
            <a:spLocks noGrp="1" noChangeArrowheads="1"/>
          </p:cNvSpPr>
          <p:nvPr>
            <p:ph type="sldNum" sz="quarter" idx="5"/>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fld id="{E9DC3E84-6D04-4498-9EAB-DC9EAD6F0F1D}" type="slidenum">
              <a:rPr lang="en-US">
                <a:latin typeface="Arial" charset="0"/>
              </a:rPr>
              <a:pPr eaLnBrk="1" hangingPunct="1"/>
              <a:t>53</a:t>
            </a:fld>
            <a:endParaRPr lang="en-US">
              <a:latin typeface="Arial" charset="0"/>
            </a:endParaRPr>
          </a:p>
        </p:txBody>
      </p:sp>
      <p:sp>
        <p:nvSpPr>
          <p:cNvPr id="29702" name="Rectangle 2"/>
          <p:cNvSpPr>
            <a:spLocks noChangeArrowheads="1" noTextEdit="1"/>
          </p:cNvSpPr>
          <p:nvPr>
            <p:ph type="sldImg"/>
          </p:nvPr>
        </p:nvSpPr>
        <p:spPr>
          <a:ln/>
        </p:spPr>
      </p:sp>
      <p:sp>
        <p:nvSpPr>
          <p:cNvPr id="29703" name="Rectangle 3"/>
          <p:cNvSpPr>
            <a:spLocks noGrp="1" noChangeArrowheads="1"/>
          </p:cNvSpPr>
          <p:nvPr>
            <p:ph type="body" idx="1"/>
          </p:nvPr>
        </p:nvSpPr>
        <p:spPr>
          <a:noFill/>
        </p:spPr>
        <p:txBody>
          <a:bodyPr/>
          <a:lstStyle/>
          <a:p>
            <a:r>
              <a:rPr lang="en-US" smtClean="0">
                <a:latin typeface="Times New Roman" pitchFamily="18" charset="0"/>
              </a:rPr>
              <a:t>One key concept that was missing in my understanding is the notion of the measurand, which ISO defines as the true value of the quantity one wishes to measure. Two other key concepts are those of population parameters contrasted with sample parameters. The answers to the following questions involve the hardest concepts to communicate to health physicists and their managers: 1) For a given measurement system, how big does the signal need to be for one to decide that it is not just noise? 2) How does one decide whether a measurement represents a positive measurand and not a false alarm? 3) What do negative counting results mean? 4) What’s the smallest measurement one should record as greater than zero? 5) What is the largest measurand that one can fail to detect 5% of the time? 6) What is the smallest measurand that one will almost always detect? 7) What value of the measurand can one detect with 10% uncertainty? The long and varied list of names given to the answers to many of these questions indicates the need for a fresh start in communications to and among health physicists, managers, and regulators.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Uncertainty, Variability, Bias, Error, and Blunder</a:t>
            </a:r>
          </a:p>
        </p:txBody>
      </p:sp>
      <p:sp>
        <p:nvSpPr>
          <p:cNvPr id="30723" name="Rectangle 3"/>
          <p:cNvSpPr>
            <a:spLocks noGrp="1" noChangeArrowheads="1"/>
          </p:cNvSpPr>
          <p:nvPr>
            <p:ph type="dt" sz="quarter" idx="1"/>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2009 July 13</a:t>
            </a:r>
          </a:p>
        </p:txBody>
      </p:sp>
      <p:sp>
        <p:nvSpPr>
          <p:cNvPr id="30724" name="Rectangle 6"/>
          <p:cNvSpPr>
            <a:spLocks noGrp="1" noChangeArrowheads="1"/>
          </p:cNvSpPr>
          <p:nvPr>
            <p:ph type="ftr" sz="quarter" idx="4"/>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strom@pnl.gov</a:t>
            </a:r>
          </a:p>
        </p:txBody>
      </p:sp>
      <p:sp>
        <p:nvSpPr>
          <p:cNvPr id="30725" name="Rectangle 7"/>
          <p:cNvSpPr>
            <a:spLocks noGrp="1" noChangeArrowheads="1"/>
          </p:cNvSpPr>
          <p:nvPr>
            <p:ph type="sldNum" sz="quarter" idx="5"/>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fld id="{0B99E4EC-AE1B-49C3-9102-903E210E8F54}" type="slidenum">
              <a:rPr lang="en-US">
                <a:latin typeface="Arial" charset="0"/>
              </a:rPr>
              <a:pPr eaLnBrk="1" hangingPunct="1"/>
              <a:t>54</a:t>
            </a:fld>
            <a:endParaRPr lang="en-US">
              <a:latin typeface="Arial" charset="0"/>
            </a:endParaRPr>
          </a:p>
        </p:txBody>
      </p:sp>
      <p:sp>
        <p:nvSpPr>
          <p:cNvPr id="30726" name="Rectangle 2"/>
          <p:cNvSpPr>
            <a:spLocks noChangeArrowheads="1" noTextEdit="1"/>
          </p:cNvSpPr>
          <p:nvPr>
            <p:ph type="sldImg"/>
          </p:nvPr>
        </p:nvSpPr>
        <p:spPr>
          <a:ln/>
        </p:spPr>
      </p:sp>
      <p:sp>
        <p:nvSpPr>
          <p:cNvPr id="30727" name="Rectangle 3"/>
          <p:cNvSpPr>
            <a:spLocks noGrp="1" noChangeArrowheads="1"/>
          </p:cNvSpPr>
          <p:nvPr>
            <p:ph type="body" idx="1"/>
          </p:nvPr>
        </p:nvSpPr>
        <p:spPr>
          <a:noFill/>
        </p:spPr>
        <p:txBody>
          <a:bodyPr/>
          <a:lstStyle/>
          <a:p>
            <a:r>
              <a:rPr lang="en-US" smtClean="0">
                <a:latin typeface="Times New Roman" pitchFamily="18" charset="0"/>
              </a:rPr>
              <a:t>Alan Dunn’s first cartoon was published in the New Yorker in 1928. The last one in the big book is this one, 1972.</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Uncertainty, Variability, Bias, Error, and Blunder</a:t>
            </a:r>
          </a:p>
        </p:txBody>
      </p:sp>
      <p:sp>
        <p:nvSpPr>
          <p:cNvPr id="31747" name="Rectangle 3"/>
          <p:cNvSpPr>
            <a:spLocks noGrp="1" noChangeArrowheads="1"/>
          </p:cNvSpPr>
          <p:nvPr>
            <p:ph type="dt" sz="quarter" idx="1"/>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2009 July 13</a:t>
            </a:r>
          </a:p>
        </p:txBody>
      </p:sp>
      <p:sp>
        <p:nvSpPr>
          <p:cNvPr id="31748" name="Rectangle 6"/>
          <p:cNvSpPr>
            <a:spLocks noGrp="1" noChangeArrowheads="1"/>
          </p:cNvSpPr>
          <p:nvPr>
            <p:ph type="ftr" sz="quarter" idx="4"/>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strom@pnl.gov</a:t>
            </a:r>
          </a:p>
        </p:txBody>
      </p:sp>
      <p:sp>
        <p:nvSpPr>
          <p:cNvPr id="31749" name="Rectangle 7"/>
          <p:cNvSpPr>
            <a:spLocks noGrp="1" noChangeArrowheads="1"/>
          </p:cNvSpPr>
          <p:nvPr>
            <p:ph type="sldNum" sz="quarter" idx="5"/>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fld id="{02C988E3-7AA3-44D4-9512-95003B00211F}" type="slidenum">
              <a:rPr lang="en-US">
                <a:latin typeface="Arial" charset="0"/>
              </a:rPr>
              <a:pPr eaLnBrk="1" hangingPunct="1"/>
              <a:t>55</a:t>
            </a:fld>
            <a:endParaRPr lang="en-US">
              <a:latin typeface="Arial" charset="0"/>
            </a:endParaRPr>
          </a:p>
        </p:txBody>
      </p:sp>
      <p:sp>
        <p:nvSpPr>
          <p:cNvPr id="31750" name="Rectangle 2"/>
          <p:cNvSpPr>
            <a:spLocks noChangeArrowheads="1" noTextEdit="1"/>
          </p:cNvSpPr>
          <p:nvPr>
            <p:ph type="sldImg"/>
          </p:nvPr>
        </p:nvSpPr>
        <p:spPr>
          <a:ln/>
        </p:spPr>
      </p:sp>
      <p:sp>
        <p:nvSpPr>
          <p:cNvPr id="31751" name="Rectangle 3"/>
          <p:cNvSpPr>
            <a:spLocks noGrp="1" noChangeArrowheads="1"/>
          </p:cNvSpPr>
          <p:nvPr>
            <p:ph type="body" idx="1"/>
          </p:nvPr>
        </p:nvSpPr>
        <p:spPr>
          <a:noFill/>
        </p:spPr>
        <p:txBody>
          <a:bodyPr/>
          <a:lstStyle/>
          <a:p>
            <a:r>
              <a:rPr lang="en-US" smtClean="0">
                <a:latin typeface="Times New Roman" pitchFamily="18" charset="0"/>
              </a:rPr>
              <a:t>Alan Dunn’s first cartoon was published in the New Yorker in 1928. The last one in the big book is this one, 1972.</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Uncertainty, Variability, Bias, Error, and Blunder</a:t>
            </a:r>
          </a:p>
        </p:txBody>
      </p:sp>
      <p:sp>
        <p:nvSpPr>
          <p:cNvPr id="32771" name="Rectangle 3"/>
          <p:cNvSpPr>
            <a:spLocks noGrp="1" noChangeArrowheads="1"/>
          </p:cNvSpPr>
          <p:nvPr>
            <p:ph type="dt" sz="quarter" idx="1"/>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2009 July 13</a:t>
            </a:r>
          </a:p>
        </p:txBody>
      </p:sp>
      <p:sp>
        <p:nvSpPr>
          <p:cNvPr id="32772" name="Rectangle 6"/>
          <p:cNvSpPr>
            <a:spLocks noGrp="1" noChangeArrowheads="1"/>
          </p:cNvSpPr>
          <p:nvPr>
            <p:ph type="ftr" sz="quarter" idx="4"/>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strom@pnl.gov</a:t>
            </a:r>
          </a:p>
        </p:txBody>
      </p:sp>
      <p:sp>
        <p:nvSpPr>
          <p:cNvPr id="32773" name="Rectangle 7"/>
          <p:cNvSpPr>
            <a:spLocks noGrp="1" noChangeArrowheads="1"/>
          </p:cNvSpPr>
          <p:nvPr>
            <p:ph type="sldNum" sz="quarter" idx="5"/>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fld id="{D03366F5-9FBC-472A-B3A3-665328162787}" type="slidenum">
              <a:rPr lang="en-US">
                <a:latin typeface="Arial" charset="0"/>
              </a:rPr>
              <a:pPr eaLnBrk="1" hangingPunct="1"/>
              <a:t>56</a:t>
            </a:fld>
            <a:endParaRPr lang="en-US">
              <a:latin typeface="Arial" charset="0"/>
            </a:endParaRPr>
          </a:p>
        </p:txBody>
      </p:sp>
      <p:sp>
        <p:nvSpPr>
          <p:cNvPr id="32774" name="Rectangle 2"/>
          <p:cNvSpPr>
            <a:spLocks noChangeArrowheads="1" noTextEdit="1"/>
          </p:cNvSpPr>
          <p:nvPr>
            <p:ph type="sldImg"/>
          </p:nvPr>
        </p:nvSpPr>
        <p:spPr>
          <a:ln/>
        </p:spPr>
      </p:sp>
      <p:sp>
        <p:nvSpPr>
          <p:cNvPr id="32775" name="Rectangle 3"/>
          <p:cNvSpPr>
            <a:spLocks noGrp="1" noChangeArrowheads="1"/>
          </p:cNvSpPr>
          <p:nvPr>
            <p:ph type="body" idx="1"/>
          </p:nvPr>
        </p:nvSpPr>
        <p:spPr>
          <a:noFill/>
        </p:spPr>
        <p:txBody>
          <a:bodyPr/>
          <a:lstStyle/>
          <a:p>
            <a:r>
              <a:rPr lang="en-US" smtClean="0">
                <a:latin typeface="Times New Roman" pitchFamily="18" charset="0"/>
              </a:rPr>
              <a:t>One key concept that was missing in my understanding is the notion of the measurand, which ISO defines as the true value of the quantity one wishes to measure. Two other key concepts are those of population parameters contrasted with sample parameters. The answers to the following questions involve the hardest concepts to communicate to health physicists and their managers: 1) For a given measurement system, how big does the signal need to be for one to decide that it is not just noise? 2) How does one decide whether a measurement represents a positive measurand and not a false alarm? 3) What do negative counting results mean? 4) What’s the smallest measurement one should record as greater than zero? 5) What is the largest measurand that one can fail to detect 5% of the time? 6) What is the smallest measurand that one will almost always detect? 7) What value of the measurand can one detect with 10% uncertainty? The long and varied list of names given to the answers to many of these questions indicates the need for a fresh start in communications to and among health physicists, managers, and regulators.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hdr" sz="quarter"/>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Uncertainty, Variability, Bias, Error, and Blunder</a:t>
            </a:r>
          </a:p>
        </p:txBody>
      </p:sp>
      <p:sp>
        <p:nvSpPr>
          <p:cNvPr id="33795" name="Rectangle 3"/>
          <p:cNvSpPr>
            <a:spLocks noGrp="1" noChangeArrowheads="1"/>
          </p:cNvSpPr>
          <p:nvPr>
            <p:ph type="dt" sz="quarter" idx="1"/>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2009 July 13</a:t>
            </a:r>
          </a:p>
        </p:txBody>
      </p:sp>
      <p:sp>
        <p:nvSpPr>
          <p:cNvPr id="33796" name="Rectangle 6"/>
          <p:cNvSpPr>
            <a:spLocks noGrp="1" noChangeArrowheads="1"/>
          </p:cNvSpPr>
          <p:nvPr>
            <p:ph type="ftr" sz="quarter" idx="4"/>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strom@pnl.gov</a:t>
            </a:r>
          </a:p>
        </p:txBody>
      </p:sp>
      <p:sp>
        <p:nvSpPr>
          <p:cNvPr id="33797" name="Rectangle 7"/>
          <p:cNvSpPr>
            <a:spLocks noGrp="1" noChangeArrowheads="1"/>
          </p:cNvSpPr>
          <p:nvPr>
            <p:ph type="sldNum" sz="quarter" idx="5"/>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fld id="{97001F28-F315-4A4A-9895-84B2D27D2AA1}" type="slidenum">
              <a:rPr lang="en-US">
                <a:latin typeface="Arial" charset="0"/>
              </a:rPr>
              <a:pPr eaLnBrk="1" hangingPunct="1"/>
              <a:t>57</a:t>
            </a:fld>
            <a:endParaRPr lang="en-US">
              <a:latin typeface="Arial" charset="0"/>
            </a:endParaRPr>
          </a:p>
        </p:txBody>
      </p:sp>
      <p:sp>
        <p:nvSpPr>
          <p:cNvPr id="33798" name="Rectangle 2"/>
          <p:cNvSpPr>
            <a:spLocks noChangeArrowheads="1" noTextEdit="1"/>
          </p:cNvSpPr>
          <p:nvPr>
            <p:ph type="sldImg"/>
          </p:nvPr>
        </p:nvSpPr>
        <p:spPr>
          <a:ln/>
        </p:spPr>
      </p:sp>
      <p:sp>
        <p:nvSpPr>
          <p:cNvPr id="33799" name="Rectangle 3"/>
          <p:cNvSpPr>
            <a:spLocks noGrp="1" noChangeArrowheads="1"/>
          </p:cNvSpPr>
          <p:nvPr>
            <p:ph type="body" idx="1"/>
          </p:nvPr>
        </p:nvSpPr>
        <p:spPr>
          <a:noFill/>
        </p:spPr>
        <p:txBody>
          <a:bodyPr/>
          <a:lstStyle/>
          <a:p>
            <a:r>
              <a:rPr lang="en-US" smtClean="0">
                <a:latin typeface="Times New Roman" pitchFamily="18" charset="0"/>
              </a:rPr>
              <a:t>One key concept that was missing in my understanding is the notion of the measurand, which ISO defines as the true value of the quantity one wishes to measure. Two other key concepts are those of population parameters contrasted with sample parameters. The answers to the following questions involve the hardest concepts to communicate to health physicists and their managers: 1) For a given measurement system, how big does the signal need to be for one to decide that it is not just noise? 2) How does one decide whether a measurement represents a positive measurand and not a false alarm? 3) What do negative counting results mean? 4) What’s the smallest measurement one should record as greater than zero? 5) What is the largest measurand that one can fail to detect 5% of the time? 6) What is the smallest measurand that one will almost always detect? 7) What value of the measurand can one detect with 10% uncertainty? The long and varied list of names given to the answers to many of these questions indicates the need for a fresh start in communications to and among health physicists, managers, and regulators. </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hdr" sz="quarter"/>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Uncertainty, Variability, Bias, Error, and Blunder</a:t>
            </a:r>
          </a:p>
        </p:txBody>
      </p:sp>
      <p:sp>
        <p:nvSpPr>
          <p:cNvPr id="34819" name="Rectangle 3"/>
          <p:cNvSpPr>
            <a:spLocks noGrp="1" noChangeArrowheads="1"/>
          </p:cNvSpPr>
          <p:nvPr>
            <p:ph type="dt" sz="quarter" idx="1"/>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2009 July 13</a:t>
            </a:r>
          </a:p>
        </p:txBody>
      </p:sp>
      <p:sp>
        <p:nvSpPr>
          <p:cNvPr id="34820" name="Rectangle 6"/>
          <p:cNvSpPr>
            <a:spLocks noGrp="1" noChangeArrowheads="1"/>
          </p:cNvSpPr>
          <p:nvPr>
            <p:ph type="ftr" sz="quarter" idx="4"/>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strom@pnl.gov</a:t>
            </a:r>
          </a:p>
        </p:txBody>
      </p:sp>
      <p:sp>
        <p:nvSpPr>
          <p:cNvPr id="34821" name="Rectangle 7"/>
          <p:cNvSpPr>
            <a:spLocks noGrp="1" noChangeArrowheads="1"/>
          </p:cNvSpPr>
          <p:nvPr>
            <p:ph type="sldNum" sz="quarter" idx="5"/>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fld id="{F2E3C269-212A-47E7-9600-D9BA4517BCFC}" type="slidenum">
              <a:rPr lang="en-US">
                <a:latin typeface="Arial" charset="0"/>
              </a:rPr>
              <a:pPr eaLnBrk="1" hangingPunct="1"/>
              <a:t>58</a:t>
            </a:fld>
            <a:endParaRPr lang="en-US">
              <a:latin typeface="Arial" charset="0"/>
            </a:endParaRPr>
          </a:p>
        </p:txBody>
      </p:sp>
      <p:sp>
        <p:nvSpPr>
          <p:cNvPr id="34822" name="Rectangle 2"/>
          <p:cNvSpPr>
            <a:spLocks noChangeArrowheads="1" noTextEdit="1"/>
          </p:cNvSpPr>
          <p:nvPr>
            <p:ph type="sldImg"/>
          </p:nvPr>
        </p:nvSpPr>
        <p:spPr>
          <a:ln/>
        </p:spPr>
      </p:sp>
      <p:sp>
        <p:nvSpPr>
          <p:cNvPr id="34823" name="Rectangle 3"/>
          <p:cNvSpPr>
            <a:spLocks noGrp="1" noChangeArrowheads="1"/>
          </p:cNvSpPr>
          <p:nvPr>
            <p:ph type="body" idx="1"/>
          </p:nvPr>
        </p:nvSpPr>
        <p:spPr>
          <a:noFill/>
        </p:spPr>
        <p:txBody>
          <a:bodyPr/>
          <a:lstStyle/>
          <a:p>
            <a:r>
              <a:rPr lang="en-US" smtClean="0">
                <a:latin typeface="Times New Roman" pitchFamily="18" charset="0"/>
              </a:rPr>
              <a:t>One key concept that was missing in my understanding is the notion of the measurand, which ISO defines as the true value of the quantity one wishes to measure. Two other key concepts are those of population parameters contrasted with sample parameters. The answers to the following questions involve the hardest concepts to communicate to health physicists and their managers: 1) For a given measurement system, how big does the signal need to be for one to decide that it is not just noise? 2) How does one decide whether a measurement represents a positive measurand and not a false alarm? 3) What do negative counting results mean? 4) What’s the smallest measurement one should record as greater than zero? 5) What is the largest measurand that one can fail to detect 5% of the time? 6) What is the smallest measurand that one will almost always detect? 7) What value of the measurand can one detect with 10% uncertainty? The long and varied list of names given to the answers to many of these questions indicates the need for a fresh start in communications to and among health physicists, managers, and regulators.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hdr" sz="quarter"/>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Uncertainty, Variability, Bias, Error, and Blunder</a:t>
            </a:r>
          </a:p>
        </p:txBody>
      </p:sp>
      <p:sp>
        <p:nvSpPr>
          <p:cNvPr id="34819" name="Rectangle 3"/>
          <p:cNvSpPr>
            <a:spLocks noGrp="1" noChangeArrowheads="1"/>
          </p:cNvSpPr>
          <p:nvPr>
            <p:ph type="dt" sz="quarter" idx="1"/>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2009 July 13</a:t>
            </a:r>
          </a:p>
        </p:txBody>
      </p:sp>
      <p:sp>
        <p:nvSpPr>
          <p:cNvPr id="34820" name="Rectangle 6"/>
          <p:cNvSpPr>
            <a:spLocks noGrp="1" noChangeArrowheads="1"/>
          </p:cNvSpPr>
          <p:nvPr>
            <p:ph type="ftr" sz="quarter" idx="4"/>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a:latin typeface="Arial" charset="0"/>
              </a:rPr>
              <a:t>strom@pnl.gov</a:t>
            </a:r>
          </a:p>
        </p:txBody>
      </p:sp>
      <p:sp>
        <p:nvSpPr>
          <p:cNvPr id="34821" name="Rectangle 7"/>
          <p:cNvSpPr>
            <a:spLocks noGrp="1" noChangeArrowheads="1"/>
          </p:cNvSpPr>
          <p:nvPr>
            <p:ph type="sldNum" sz="quarter" idx="5"/>
          </p:nvPr>
        </p:nvSpPr>
        <p:spPr>
          <a:noFill/>
        </p:spPr>
        <p:txBody>
          <a:bodyPr/>
          <a:lstStyle>
            <a:lvl1pPr defTabSz="966788" eaLnBrk="0" hangingPunct="0">
              <a:defRPr>
                <a:solidFill>
                  <a:schemeClr val="tx1"/>
                </a:solidFill>
                <a:latin typeface="Times New Roman" pitchFamily="18" charset="0"/>
                <a:ea typeface="ＭＳ Ｐゴシック" pitchFamily="-109" charset="-128"/>
              </a:defRPr>
            </a:lvl1pPr>
            <a:lvl2pPr marL="785813" indent="-303213" defTabSz="966788" eaLnBrk="0" hangingPunct="0">
              <a:defRPr>
                <a:solidFill>
                  <a:schemeClr val="tx1"/>
                </a:solidFill>
                <a:latin typeface="Times New Roman" pitchFamily="18" charset="0"/>
                <a:ea typeface="ＭＳ Ｐゴシック" pitchFamily="-109" charset="-128"/>
              </a:defRPr>
            </a:lvl2pPr>
            <a:lvl3pPr marL="1208088" indent="-241300" defTabSz="966788" eaLnBrk="0" hangingPunct="0">
              <a:defRPr>
                <a:solidFill>
                  <a:schemeClr val="tx1"/>
                </a:solidFill>
                <a:latin typeface="Times New Roman" pitchFamily="18" charset="0"/>
                <a:ea typeface="ＭＳ Ｐゴシック" pitchFamily="-109" charset="-128"/>
              </a:defRPr>
            </a:lvl3pPr>
            <a:lvl4pPr marL="1692275" indent="-242888" defTabSz="966788" eaLnBrk="0" hangingPunct="0">
              <a:defRPr>
                <a:solidFill>
                  <a:schemeClr val="tx1"/>
                </a:solidFill>
                <a:latin typeface="Times New Roman" pitchFamily="18" charset="0"/>
                <a:ea typeface="ＭＳ Ｐゴシック" pitchFamily="-109" charset="-128"/>
              </a:defRPr>
            </a:lvl4pPr>
            <a:lvl5pPr marL="2174875" indent="-241300" defTabSz="966788" eaLnBrk="0" hangingPunct="0">
              <a:defRPr>
                <a:solidFill>
                  <a:schemeClr val="tx1"/>
                </a:solidFill>
                <a:latin typeface="Times New Roman" pitchFamily="18" charset="0"/>
                <a:ea typeface="ＭＳ Ｐゴシック" pitchFamily="-109" charset="-128"/>
              </a:defRPr>
            </a:lvl5pPr>
            <a:lvl6pPr marL="26320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30892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5464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4003675" indent="-241300" defTabSz="966788"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fld id="{F2E3C269-212A-47E7-9600-D9BA4517BCFC}" type="slidenum">
              <a:rPr lang="en-US">
                <a:latin typeface="Arial" charset="0"/>
              </a:rPr>
              <a:pPr eaLnBrk="1" hangingPunct="1"/>
              <a:t>70</a:t>
            </a:fld>
            <a:endParaRPr lang="en-US">
              <a:latin typeface="Arial" charset="0"/>
            </a:endParaRPr>
          </a:p>
        </p:txBody>
      </p:sp>
      <p:sp>
        <p:nvSpPr>
          <p:cNvPr id="34822" name="Rectangle 2"/>
          <p:cNvSpPr>
            <a:spLocks noChangeArrowheads="1" noTextEdit="1"/>
          </p:cNvSpPr>
          <p:nvPr>
            <p:ph type="sldImg"/>
          </p:nvPr>
        </p:nvSpPr>
        <p:spPr>
          <a:ln/>
        </p:spPr>
      </p:sp>
      <p:sp>
        <p:nvSpPr>
          <p:cNvPr id="34823" name="Rectangle 3"/>
          <p:cNvSpPr>
            <a:spLocks noGrp="1" noChangeArrowheads="1"/>
          </p:cNvSpPr>
          <p:nvPr>
            <p:ph type="body" idx="1"/>
          </p:nvPr>
        </p:nvSpPr>
        <p:spPr>
          <a:noFill/>
        </p:spPr>
        <p:txBody>
          <a:bodyPr/>
          <a:lstStyle/>
          <a:p>
            <a:r>
              <a:rPr lang="en-US" smtClean="0">
                <a:latin typeface="Times New Roman" pitchFamily="18" charset="0"/>
              </a:rPr>
              <a:t>One key concept that was missing in my understanding is the notion of the measurand, which ISO defines as the true value of the quantity one wishes to measure. Two other key concepts are those of population parameters contrasted with sample parameters. The answers to the following questions involve the hardest concepts to communicate to health physicists and their managers: 1) For a given measurement system, how big does the signal need to be for one to decide that it is not just noise? 2) How does one decide whether a measurement represents a positive measurand and not a false alarm? 3) What do negative counting results mean? 4) What’s the smallest measurement one should record as greater than zero? 5) What is the largest measurand that one can fail to detect 5% of the time? 6) What is the smallest measurand that one will almost always detect? 7) What value of the measurand can one detect with 10% uncertainty? The long and varied list of names given to the answers to many of these questions indicates the need for a fresh start in communications to and among health physicists, managers, and regulators.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r>
              <a:rPr lang="en-US" sz="1300" smtClean="0"/>
              <a:t>Statistical Issues in Applied Health Physics</a:t>
            </a:r>
          </a:p>
        </p:txBody>
      </p:sp>
      <p:sp>
        <p:nvSpPr>
          <p:cNvPr id="67587"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r>
              <a:rPr lang="en-US" sz="1300" smtClean="0"/>
              <a:t>July 13, 2007</a:t>
            </a:r>
          </a:p>
        </p:txBody>
      </p:sp>
      <p:sp>
        <p:nvSpPr>
          <p:cNvPr id="6758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r>
              <a:rPr lang="en-US" sz="1300" smtClean="0"/>
              <a:t>Original Material copyright (c) Daniel J. Strom</a:t>
            </a:r>
          </a:p>
        </p:txBody>
      </p:sp>
      <p:sp>
        <p:nvSpPr>
          <p:cNvPr id="675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1200">
                <a:solidFill>
                  <a:schemeClr val="tx1"/>
                </a:solidFill>
                <a:latin typeface="Arial" charset="0"/>
                <a:ea typeface="ＭＳ Ｐゴシック" pitchFamily="-109" charset="-128"/>
              </a:defRPr>
            </a:lvl1pPr>
            <a:lvl2pPr marL="742950" indent="-285750" defTabSz="930275" eaLnBrk="0" hangingPunct="0">
              <a:defRPr sz="1200">
                <a:solidFill>
                  <a:schemeClr val="tx1"/>
                </a:solidFill>
                <a:latin typeface="Arial" charset="0"/>
                <a:ea typeface="ＭＳ Ｐゴシック" pitchFamily="-109" charset="-128"/>
              </a:defRPr>
            </a:lvl2pPr>
            <a:lvl3pPr marL="1143000" indent="-228600" defTabSz="930275" eaLnBrk="0" hangingPunct="0">
              <a:defRPr sz="1200">
                <a:solidFill>
                  <a:schemeClr val="tx1"/>
                </a:solidFill>
                <a:latin typeface="Arial" charset="0"/>
                <a:ea typeface="ＭＳ Ｐゴシック" pitchFamily="-109" charset="-128"/>
              </a:defRPr>
            </a:lvl3pPr>
            <a:lvl4pPr marL="1600200" indent="-228600" defTabSz="930275" eaLnBrk="0" hangingPunct="0">
              <a:defRPr sz="1200">
                <a:solidFill>
                  <a:schemeClr val="tx1"/>
                </a:solidFill>
                <a:latin typeface="Arial" charset="0"/>
                <a:ea typeface="ＭＳ Ｐゴシック" pitchFamily="-109" charset="-128"/>
              </a:defRPr>
            </a:lvl4pPr>
            <a:lvl5pPr marL="2057400" indent="-228600" defTabSz="930275" eaLnBrk="0" hangingPunct="0">
              <a:defRPr sz="1200">
                <a:solidFill>
                  <a:schemeClr val="tx1"/>
                </a:solidFill>
                <a:latin typeface="Arial" charset="0"/>
                <a:ea typeface="ＭＳ Ｐゴシック" pitchFamily="-109" charset="-128"/>
              </a:defRPr>
            </a:lvl5pPr>
            <a:lvl6pPr marL="25146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defTabSz="930275" eaLnBrk="0" fontAlgn="base" hangingPunct="0">
              <a:spcBef>
                <a:spcPct val="0"/>
              </a:spcBef>
              <a:spcAft>
                <a:spcPct val="0"/>
              </a:spcAft>
              <a:defRPr sz="1200">
                <a:solidFill>
                  <a:schemeClr val="tx1"/>
                </a:solidFill>
                <a:latin typeface="Arial" charset="0"/>
                <a:ea typeface="ＭＳ Ｐゴシック" pitchFamily="-109" charset="-128"/>
              </a:defRPr>
            </a:lvl9pPr>
          </a:lstStyle>
          <a:p>
            <a:pPr eaLnBrk="1" hangingPunct="1"/>
            <a:fld id="{ABDFC8F9-ABAD-49D3-9F1B-13B773DCFB95}" type="slidenum">
              <a:rPr lang="en-US" sz="1300" smtClean="0"/>
              <a:pPr eaLnBrk="1" hangingPunct="1"/>
              <a:t>73</a:t>
            </a:fld>
            <a:endParaRPr lang="en-US" sz="1300" smtClean="0"/>
          </a:p>
        </p:txBody>
      </p:sp>
      <p:sp>
        <p:nvSpPr>
          <p:cNvPr id="67590" name="Rectangle 2"/>
          <p:cNvSpPr>
            <a:spLocks noRot="1" noChangeArrowheads="1" noTextEdit="1"/>
          </p:cNvSpPr>
          <p:nvPr>
            <p:ph type="sldImg"/>
          </p:nvPr>
        </p:nvSpPr>
        <p:spPr>
          <a:ln/>
        </p:spPr>
      </p:sp>
      <p:sp>
        <p:nvSpPr>
          <p:cNvPr id="67591" name="Rectangle 3"/>
          <p:cNvSpPr>
            <a:spLocks noGrp="1" noChangeArrowheads="1"/>
          </p:cNvSpPr>
          <p:nvPr>
            <p:ph type="body" idx="1"/>
          </p:nvPr>
        </p:nvSpPr>
        <p:spPr>
          <a:xfrm>
            <a:off x="1235075" y="3324225"/>
            <a:ext cx="6800850" cy="31480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Abstract of a 1-hour invited Continuing Education Lecture (CEL) to be presented at the 54th Annual Meeting of the Health Physics Society, Minneapolis, 13 July 2009</a:t>
            </a:r>
          </a:p>
          <a:p>
            <a:pPr eaLnBrk="1" hangingPunct="1"/>
            <a:endParaRPr lang="en-US" smtClean="0"/>
          </a:p>
          <a:p>
            <a:pPr eaLnBrk="1" hangingPunct="1"/>
            <a:r>
              <a:rPr lang="en-US" smtClean="0"/>
              <a:t>Uncertainty, Variability, Bias, Error, and Blunder </a:t>
            </a:r>
          </a:p>
          <a:p>
            <a:pPr eaLnBrk="1" hangingPunct="1"/>
            <a:endParaRPr lang="en-US" smtClean="0"/>
          </a:p>
          <a:p>
            <a:pPr eaLnBrk="1" hangingPunct="1"/>
            <a:r>
              <a:rPr lang="en-US" smtClean="0"/>
              <a:t>Daniel J. Strom; Pacific Northwest National Laboratory*</a:t>
            </a:r>
          </a:p>
          <a:p>
            <a:pPr eaLnBrk="1" hangingPunct="1"/>
            <a:endParaRPr lang="en-US" smtClean="0"/>
          </a:p>
          <a:p>
            <a:pPr eaLnBrk="1" hangingPunct="1"/>
            <a:r>
              <a:rPr lang="en-US" smtClean="0"/>
              <a:t>There have been many advances and refinements in the definitions of uncertainty, variability, and error, as well as substantial progress in computational and inferential approaches to handling problems dealing with these concepts. The longer you have been out of school, the more surprised you are likely to be with the current state of affairs. The profession of health physics can be viewed as risk-informed actions to keep radiation exposures and releases of radioactive materials to the environment as low as reasonably achievable. Health physics incorporates methods or results of many scientific disciplines, in particular in measurements of radiation and radioactive materials. Health physics uses estimates of health effects of radiation derived from epidemiology, radiation biology, and dose assessment. In each of these areas, the concepts of uncertainty, variability, and error are crucial for understanding and correct inference. How do uncertainty, variability, error, and blunder differ? The 1995 (2008) ISO Guide to the Expression of Uncertainty in Measurement decisively addressed metrology issues, but was silent on modeling issues and decisions based on metrology and modeling. The 2008 National Research Council Report addresses modeling and decision-making. Bayesian statistical inference has replaced classical inference in more and more areas of interest to health physicists, such as determining whether activity is present in a sample, what a detection system can be relied on to detect, and what can be inferred about intake and committed dose from bioassay data. The distinction between Berkson and classical errors, and how to deal with the resulting uncertainty has moved to the forefront of dose reconstruction for radiation epidemiology. The critical difference between shared and unshared uncertainties has led, over the past two decades, to a state-of-the-art practice using two-stage Monte Carlo calculations as pioneered by the Hanford Environmental Dose Reconstruction project. Autocorrelation over time of doses to individuals leads to a requirement to explicitly incorporate covariance into calculations, such as those in NIOSH's Interactive RadioEpidemiological Program (IREP). Variability of quantities of interest to health physicists over time and space, over ages and between sexes, and with lifestyle factors continues to require our attention. This presentation introduces and discusses these concepts, and speculates about their future in health physics.</a:t>
            </a:r>
          </a:p>
          <a:p>
            <a:pPr eaLnBrk="1" hangingPunct="1"/>
            <a:endParaRPr lang="en-US" smtClean="0"/>
          </a:p>
          <a:p>
            <a:pPr eaLnBrk="1" hangingPunct="1"/>
            <a:r>
              <a:rPr lang="en-US" smtClean="0"/>
              <a:t>*Pacific Northwest National Laboratory is operated for the U.S. Department of Energy by Battelle under Contract DE-AC05-76RL01830.</a:t>
            </a:r>
          </a:p>
          <a:p>
            <a:pPr eaLnBrk="1" hangingPunct="1"/>
            <a:endParaRPr lang="en-US" smtClean="0"/>
          </a:p>
          <a:p>
            <a:pPr eaLnBrk="1" hangingPunct="1"/>
            <a:r>
              <a:rPr lang="en-US" smtClean="0"/>
              <a:t>PNNL-SA-64767</a:t>
            </a:r>
          </a:p>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485727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16700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7372407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2125" y="1676400"/>
            <a:ext cx="4016375" cy="3575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0900" y="1676400"/>
            <a:ext cx="4017963" cy="3575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894570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46262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083054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73222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7599537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3134461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423727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460375"/>
            <a:ext cx="2051050" cy="47910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74663" y="460375"/>
            <a:ext cx="6000750" cy="47910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330121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6242E67-EC6B-4A52-B84C-D3DA49D582A2}" type="slidenum">
              <a:rPr lang="en-US"/>
              <a:pPr>
                <a:defRPr/>
              </a:pPr>
              <a:t>‹#›</a:t>
            </a:fld>
            <a:endParaRPr lang="en-US"/>
          </a:p>
        </p:txBody>
      </p:sp>
    </p:spTree>
    <p:extLst>
      <p:ext uri="{BB962C8B-B14F-4D97-AF65-F5344CB8AC3E}">
        <p14:creationId xmlns:p14="http://schemas.microsoft.com/office/powerpoint/2010/main" val="8185134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48513C9-D6A2-4275-9633-92B2D4D516FA}" type="slidenum">
              <a:rPr lang="en-US"/>
              <a:pPr>
                <a:defRPr/>
              </a:pPr>
              <a:t>‹#›</a:t>
            </a:fld>
            <a:endParaRPr lang="en-US"/>
          </a:p>
        </p:txBody>
      </p:sp>
    </p:spTree>
    <p:extLst>
      <p:ext uri="{BB962C8B-B14F-4D97-AF65-F5344CB8AC3E}">
        <p14:creationId xmlns:p14="http://schemas.microsoft.com/office/powerpoint/2010/main" val="29386083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4F0E9E4-7C99-40BD-8E15-6D44BF4A118F}" type="slidenum">
              <a:rPr lang="en-US"/>
              <a:pPr>
                <a:defRPr/>
              </a:pPr>
              <a:t>‹#›</a:t>
            </a:fld>
            <a:endParaRPr lang="en-US"/>
          </a:p>
        </p:txBody>
      </p:sp>
    </p:spTree>
    <p:extLst>
      <p:ext uri="{BB962C8B-B14F-4D97-AF65-F5344CB8AC3E}">
        <p14:creationId xmlns:p14="http://schemas.microsoft.com/office/powerpoint/2010/main" val="28737346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01613" y="814388"/>
            <a:ext cx="4281487" cy="5414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5500" y="814388"/>
            <a:ext cx="4283075" cy="5414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00DD728-F661-4185-843D-6DF7558CC8B9}" type="slidenum">
              <a:rPr lang="en-US"/>
              <a:pPr>
                <a:defRPr/>
              </a:pPr>
              <a:t>‹#›</a:t>
            </a:fld>
            <a:endParaRPr lang="en-US"/>
          </a:p>
        </p:txBody>
      </p:sp>
    </p:spTree>
    <p:extLst>
      <p:ext uri="{BB962C8B-B14F-4D97-AF65-F5344CB8AC3E}">
        <p14:creationId xmlns:p14="http://schemas.microsoft.com/office/powerpoint/2010/main" val="6106611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6F87FAF-861B-497B-ABFE-FAA972FFC8DD}" type="slidenum">
              <a:rPr lang="en-US"/>
              <a:pPr>
                <a:defRPr/>
              </a:pPr>
              <a:t>‹#›</a:t>
            </a:fld>
            <a:endParaRPr lang="en-US"/>
          </a:p>
        </p:txBody>
      </p:sp>
    </p:spTree>
    <p:extLst>
      <p:ext uri="{BB962C8B-B14F-4D97-AF65-F5344CB8AC3E}">
        <p14:creationId xmlns:p14="http://schemas.microsoft.com/office/powerpoint/2010/main" val="29518278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C8FDE7C4-025A-4F65-B258-6E6803CFE09B}" type="slidenum">
              <a:rPr lang="en-US"/>
              <a:pPr>
                <a:defRPr/>
              </a:pPr>
              <a:t>‹#›</a:t>
            </a:fld>
            <a:endParaRPr lang="en-US"/>
          </a:p>
        </p:txBody>
      </p:sp>
    </p:spTree>
    <p:extLst>
      <p:ext uri="{BB962C8B-B14F-4D97-AF65-F5344CB8AC3E}">
        <p14:creationId xmlns:p14="http://schemas.microsoft.com/office/powerpoint/2010/main" val="4638875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B75F6B9-2B17-4C0D-9ECA-A7BE29B58985}" type="slidenum">
              <a:rPr lang="en-US"/>
              <a:pPr>
                <a:defRPr/>
              </a:pPr>
              <a:t>‹#›</a:t>
            </a:fld>
            <a:endParaRPr lang="en-US"/>
          </a:p>
        </p:txBody>
      </p:sp>
    </p:spTree>
    <p:extLst>
      <p:ext uri="{BB962C8B-B14F-4D97-AF65-F5344CB8AC3E}">
        <p14:creationId xmlns:p14="http://schemas.microsoft.com/office/powerpoint/2010/main" val="28307812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15BE88B-4F24-4417-8D8F-4D46DDB609E8}" type="slidenum">
              <a:rPr lang="en-US"/>
              <a:pPr>
                <a:defRPr/>
              </a:pPr>
              <a:t>‹#›</a:t>
            </a:fld>
            <a:endParaRPr lang="en-US"/>
          </a:p>
        </p:txBody>
      </p:sp>
    </p:spTree>
    <p:extLst>
      <p:ext uri="{BB962C8B-B14F-4D97-AF65-F5344CB8AC3E}">
        <p14:creationId xmlns:p14="http://schemas.microsoft.com/office/powerpoint/2010/main" val="30374473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353DCFE-4D85-4496-909E-741BD21D8B8B}" type="slidenum">
              <a:rPr lang="en-US"/>
              <a:pPr>
                <a:defRPr/>
              </a:pPr>
              <a:t>‹#›</a:t>
            </a:fld>
            <a:endParaRPr lang="en-US"/>
          </a:p>
        </p:txBody>
      </p:sp>
    </p:spTree>
    <p:extLst>
      <p:ext uri="{BB962C8B-B14F-4D97-AF65-F5344CB8AC3E}">
        <p14:creationId xmlns:p14="http://schemas.microsoft.com/office/powerpoint/2010/main" val="27091300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36EF49A-14FF-49A5-A3EA-D47EC8F88ED5}" type="slidenum">
              <a:rPr lang="en-US"/>
              <a:pPr>
                <a:defRPr/>
              </a:pPr>
              <a:t>‹#›</a:t>
            </a:fld>
            <a:endParaRPr lang="en-US"/>
          </a:p>
        </p:txBody>
      </p:sp>
    </p:spTree>
    <p:extLst>
      <p:ext uri="{BB962C8B-B14F-4D97-AF65-F5344CB8AC3E}">
        <p14:creationId xmlns:p14="http://schemas.microsoft.com/office/powerpoint/2010/main" val="6965595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6875" y="230188"/>
            <a:ext cx="2185988" cy="59991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87325" y="230188"/>
            <a:ext cx="6407150" cy="59991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136EFE6-E3BC-40F6-B829-4C3C80BD426A}" type="slidenum">
              <a:rPr lang="en-US"/>
              <a:pPr>
                <a:defRPr/>
              </a:pPr>
              <a:t>‹#›</a:t>
            </a:fld>
            <a:endParaRPr lang="en-US"/>
          </a:p>
        </p:txBody>
      </p:sp>
    </p:spTree>
    <p:extLst>
      <p:ext uri="{BB962C8B-B14F-4D97-AF65-F5344CB8AC3E}">
        <p14:creationId xmlns:p14="http://schemas.microsoft.com/office/powerpoint/2010/main" val="821892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87325" y="230188"/>
            <a:ext cx="8745538" cy="5207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01613" y="814388"/>
            <a:ext cx="8716962" cy="5414962"/>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9279AB8-6415-4BBC-92F7-C0ED4A978FE2}" type="slidenum">
              <a:rPr lang="en-US"/>
              <a:pPr>
                <a:defRPr/>
              </a:pPr>
              <a:t>‹#›</a:t>
            </a:fld>
            <a:endParaRPr lang="en-US"/>
          </a:p>
        </p:txBody>
      </p:sp>
    </p:spTree>
    <p:extLst>
      <p:ext uri="{BB962C8B-B14F-4D97-AF65-F5344CB8AC3E}">
        <p14:creationId xmlns:p14="http://schemas.microsoft.com/office/powerpoint/2010/main" val="7966003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20"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4.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6386" name="Picture 4" descr="Title_Background.pn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6" descr="Title_Footer.pn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0" y="5143500"/>
            <a:ext cx="9144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8" descr="PNNL_Logo.png"/>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6492875" y="5670550"/>
            <a:ext cx="2651125"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8" descr="Proudly_Operated_by_Battelle_Onyx.png"/>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6492875" y="6400800"/>
            <a:ext cx="2651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ectangle 2"/>
          <p:cNvSpPr>
            <a:spLocks noGrp="1" noChangeArrowheads="1"/>
          </p:cNvSpPr>
          <p:nvPr>
            <p:ph type="title"/>
          </p:nvPr>
        </p:nvSpPr>
        <p:spPr bwMode="auto">
          <a:xfrm>
            <a:off x="474663" y="460375"/>
            <a:ext cx="8204200"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smtClean="0"/>
              <a:t>Click to edit Master title style</a:t>
            </a:r>
          </a:p>
        </p:txBody>
      </p:sp>
      <p:sp>
        <p:nvSpPr>
          <p:cNvPr id="16391" name="Rectangle 3"/>
          <p:cNvSpPr>
            <a:spLocks noGrp="1" noChangeArrowheads="1"/>
          </p:cNvSpPr>
          <p:nvPr>
            <p:ph type="body" idx="1"/>
          </p:nvPr>
        </p:nvSpPr>
        <p:spPr bwMode="auto">
          <a:xfrm>
            <a:off x="492125" y="1676400"/>
            <a:ext cx="8186738" cy="357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l" rtl="0" eaLnBrk="0" fontAlgn="base" hangingPunct="0">
        <a:lnSpc>
          <a:spcPct val="85000"/>
        </a:lnSpc>
        <a:spcBef>
          <a:spcPct val="0"/>
        </a:spcBef>
        <a:spcAft>
          <a:spcPct val="0"/>
        </a:spcAft>
        <a:defRPr sz="3000" b="1">
          <a:solidFill>
            <a:srgbClr val="CB7023"/>
          </a:solidFill>
          <a:latin typeface="+mj-lt"/>
          <a:ea typeface="+mj-ea"/>
          <a:cs typeface="+mj-cs"/>
        </a:defRPr>
      </a:lvl1pPr>
      <a:lvl2pPr algn="l" rtl="0" eaLnBrk="0" fontAlgn="base" hangingPunct="0">
        <a:lnSpc>
          <a:spcPct val="85000"/>
        </a:lnSpc>
        <a:spcBef>
          <a:spcPct val="0"/>
        </a:spcBef>
        <a:spcAft>
          <a:spcPct val="0"/>
        </a:spcAft>
        <a:defRPr sz="3000" b="1">
          <a:solidFill>
            <a:srgbClr val="CB7023"/>
          </a:solidFill>
          <a:latin typeface="Times New Roman" pitchFamily="18" charset="0"/>
          <a:ea typeface="ＭＳ Ｐゴシック" pitchFamily="-109" charset="-128"/>
        </a:defRPr>
      </a:lvl2pPr>
      <a:lvl3pPr algn="l" rtl="0" eaLnBrk="0" fontAlgn="base" hangingPunct="0">
        <a:lnSpc>
          <a:spcPct val="85000"/>
        </a:lnSpc>
        <a:spcBef>
          <a:spcPct val="0"/>
        </a:spcBef>
        <a:spcAft>
          <a:spcPct val="0"/>
        </a:spcAft>
        <a:defRPr sz="3000" b="1">
          <a:solidFill>
            <a:srgbClr val="CB7023"/>
          </a:solidFill>
          <a:latin typeface="Times New Roman" pitchFamily="18" charset="0"/>
          <a:ea typeface="ＭＳ Ｐゴシック" pitchFamily="-109" charset="-128"/>
        </a:defRPr>
      </a:lvl3pPr>
      <a:lvl4pPr algn="l" rtl="0" eaLnBrk="0" fontAlgn="base" hangingPunct="0">
        <a:lnSpc>
          <a:spcPct val="85000"/>
        </a:lnSpc>
        <a:spcBef>
          <a:spcPct val="0"/>
        </a:spcBef>
        <a:spcAft>
          <a:spcPct val="0"/>
        </a:spcAft>
        <a:defRPr sz="3000" b="1">
          <a:solidFill>
            <a:srgbClr val="CB7023"/>
          </a:solidFill>
          <a:latin typeface="Times New Roman" pitchFamily="18" charset="0"/>
          <a:ea typeface="ＭＳ Ｐゴシック" pitchFamily="-109" charset="-128"/>
        </a:defRPr>
      </a:lvl4pPr>
      <a:lvl5pPr algn="l" rtl="0" eaLnBrk="0" fontAlgn="base" hangingPunct="0">
        <a:lnSpc>
          <a:spcPct val="85000"/>
        </a:lnSpc>
        <a:spcBef>
          <a:spcPct val="0"/>
        </a:spcBef>
        <a:spcAft>
          <a:spcPct val="0"/>
        </a:spcAft>
        <a:defRPr sz="3000" b="1">
          <a:solidFill>
            <a:srgbClr val="CB7023"/>
          </a:solidFill>
          <a:latin typeface="Times New Roman" pitchFamily="18" charset="0"/>
          <a:ea typeface="ＭＳ Ｐゴシック" pitchFamily="-109" charset="-128"/>
        </a:defRPr>
      </a:lvl5pPr>
      <a:lvl6pPr marL="457200" algn="l" rtl="0" fontAlgn="base">
        <a:lnSpc>
          <a:spcPct val="85000"/>
        </a:lnSpc>
        <a:spcBef>
          <a:spcPct val="0"/>
        </a:spcBef>
        <a:spcAft>
          <a:spcPct val="0"/>
        </a:spcAft>
        <a:defRPr sz="3000" b="1">
          <a:solidFill>
            <a:srgbClr val="CB7023"/>
          </a:solidFill>
          <a:latin typeface="Times New Roman" pitchFamily="18" charset="0"/>
          <a:ea typeface="ＭＳ Ｐゴシック" pitchFamily="-109" charset="-128"/>
        </a:defRPr>
      </a:lvl6pPr>
      <a:lvl7pPr marL="914400" algn="l" rtl="0" fontAlgn="base">
        <a:lnSpc>
          <a:spcPct val="85000"/>
        </a:lnSpc>
        <a:spcBef>
          <a:spcPct val="0"/>
        </a:spcBef>
        <a:spcAft>
          <a:spcPct val="0"/>
        </a:spcAft>
        <a:defRPr sz="3000" b="1">
          <a:solidFill>
            <a:srgbClr val="CB7023"/>
          </a:solidFill>
          <a:latin typeface="Times New Roman" pitchFamily="18" charset="0"/>
          <a:ea typeface="ＭＳ Ｐゴシック" pitchFamily="-109" charset="-128"/>
        </a:defRPr>
      </a:lvl7pPr>
      <a:lvl8pPr marL="1371600" algn="l" rtl="0" fontAlgn="base">
        <a:lnSpc>
          <a:spcPct val="85000"/>
        </a:lnSpc>
        <a:spcBef>
          <a:spcPct val="0"/>
        </a:spcBef>
        <a:spcAft>
          <a:spcPct val="0"/>
        </a:spcAft>
        <a:defRPr sz="3000" b="1">
          <a:solidFill>
            <a:srgbClr val="CB7023"/>
          </a:solidFill>
          <a:latin typeface="Times New Roman" pitchFamily="18" charset="0"/>
          <a:ea typeface="ＭＳ Ｐゴシック" pitchFamily="-109" charset="-128"/>
        </a:defRPr>
      </a:lvl8pPr>
      <a:lvl9pPr marL="1828800" algn="l" rtl="0" fontAlgn="base">
        <a:lnSpc>
          <a:spcPct val="85000"/>
        </a:lnSpc>
        <a:spcBef>
          <a:spcPct val="0"/>
        </a:spcBef>
        <a:spcAft>
          <a:spcPct val="0"/>
        </a:spcAft>
        <a:defRPr sz="3000" b="1">
          <a:solidFill>
            <a:srgbClr val="CB7023"/>
          </a:solidFill>
          <a:latin typeface="Times New Roman" pitchFamily="18" charset="0"/>
          <a:ea typeface="ＭＳ Ｐゴシック" pitchFamily="-109" charset="-128"/>
        </a:defRPr>
      </a:lvl9pPr>
    </p:titleStyle>
    <p:bodyStyle>
      <a:lvl1pPr marL="342900" indent="-342900" algn="l" rtl="0" eaLnBrk="0" fontAlgn="base" hangingPunct="0">
        <a:lnSpc>
          <a:spcPct val="85000"/>
        </a:lnSpc>
        <a:spcBef>
          <a:spcPct val="30000"/>
        </a:spcBef>
        <a:spcAft>
          <a:spcPct val="0"/>
        </a:spcAft>
        <a:buClr>
          <a:schemeClr val="folHlink"/>
        </a:buClr>
        <a:buBlip>
          <a:blip r:embed="rId17"/>
        </a:buBlip>
        <a:defRPr sz="2400">
          <a:solidFill>
            <a:schemeClr val="tx1"/>
          </a:solidFill>
          <a:latin typeface="+mn-lt"/>
          <a:ea typeface="+mn-ea"/>
          <a:cs typeface="+mn-cs"/>
        </a:defRPr>
      </a:lvl1pPr>
      <a:lvl2pPr marL="742950" indent="-285750" algn="l" rtl="0" eaLnBrk="0" fontAlgn="base" hangingPunct="0">
        <a:lnSpc>
          <a:spcPct val="85000"/>
        </a:lnSpc>
        <a:spcBef>
          <a:spcPct val="30000"/>
        </a:spcBef>
        <a:spcAft>
          <a:spcPct val="0"/>
        </a:spcAft>
        <a:buClr>
          <a:schemeClr val="tx2"/>
        </a:buClr>
        <a:buSzPct val="80000"/>
        <a:buBlip>
          <a:blip r:embed="rId18"/>
        </a:buBlip>
        <a:defRPr sz="2000">
          <a:solidFill>
            <a:schemeClr val="tx1"/>
          </a:solidFill>
          <a:latin typeface="+mn-lt"/>
          <a:ea typeface="+mn-ea"/>
        </a:defRPr>
      </a:lvl2pPr>
      <a:lvl3pPr marL="1143000" indent="-228600" algn="l" rtl="0" eaLnBrk="0" fontAlgn="base" hangingPunct="0">
        <a:lnSpc>
          <a:spcPct val="85000"/>
        </a:lnSpc>
        <a:spcBef>
          <a:spcPct val="30000"/>
        </a:spcBef>
        <a:spcAft>
          <a:spcPct val="0"/>
        </a:spcAft>
        <a:buClr>
          <a:srgbClr val="737373"/>
        </a:buClr>
        <a:buSzPct val="60000"/>
        <a:buBlip>
          <a:blip r:embed="rId19"/>
        </a:buBlip>
        <a:defRPr sz="2000">
          <a:solidFill>
            <a:schemeClr val="tx1"/>
          </a:solidFill>
          <a:latin typeface="+mn-lt"/>
          <a:ea typeface="+mn-ea"/>
        </a:defRPr>
      </a:lvl3pPr>
      <a:lvl4pPr marL="1600200" indent="-228600" algn="l" rtl="0" eaLnBrk="0" fontAlgn="base" hangingPunct="0">
        <a:lnSpc>
          <a:spcPct val="85000"/>
        </a:lnSpc>
        <a:spcBef>
          <a:spcPct val="30000"/>
        </a:spcBef>
        <a:spcAft>
          <a:spcPct val="0"/>
        </a:spcAft>
        <a:buBlip>
          <a:blip r:embed="rId20"/>
        </a:buBlip>
        <a:defRPr sz="1600">
          <a:solidFill>
            <a:schemeClr val="tx1"/>
          </a:solidFill>
          <a:latin typeface="+mn-lt"/>
          <a:ea typeface="+mn-ea"/>
        </a:defRPr>
      </a:lvl4pPr>
      <a:lvl5pPr marL="2057400" indent="-228600" algn="l" rtl="0" eaLnBrk="0" fontAlgn="base" hangingPunct="0">
        <a:spcBef>
          <a:spcPct val="20000"/>
        </a:spcBef>
        <a:spcAft>
          <a:spcPct val="0"/>
        </a:spcAft>
        <a:buBlip>
          <a:blip r:embed="rId17"/>
        </a:buBlip>
        <a:defRPr sz="1400">
          <a:solidFill>
            <a:schemeClr val="tx1"/>
          </a:solidFill>
          <a:latin typeface="+mn-lt"/>
          <a:ea typeface="+mn-ea"/>
        </a:defRPr>
      </a:lvl5pPr>
      <a:lvl6pPr marL="2514600" indent="-228600" algn="l" rtl="0" fontAlgn="base">
        <a:spcBef>
          <a:spcPct val="20000"/>
        </a:spcBef>
        <a:spcAft>
          <a:spcPct val="0"/>
        </a:spcAft>
        <a:buBlip>
          <a:blip r:embed="rId17"/>
        </a:buBlip>
        <a:defRPr sz="1400">
          <a:solidFill>
            <a:schemeClr val="tx1"/>
          </a:solidFill>
          <a:latin typeface="+mn-lt"/>
          <a:ea typeface="+mn-ea"/>
        </a:defRPr>
      </a:lvl6pPr>
      <a:lvl7pPr marL="2971800" indent="-228600" algn="l" rtl="0" fontAlgn="base">
        <a:spcBef>
          <a:spcPct val="20000"/>
        </a:spcBef>
        <a:spcAft>
          <a:spcPct val="0"/>
        </a:spcAft>
        <a:buBlip>
          <a:blip r:embed="rId17"/>
        </a:buBlip>
        <a:defRPr sz="1400">
          <a:solidFill>
            <a:schemeClr val="tx1"/>
          </a:solidFill>
          <a:latin typeface="+mn-lt"/>
          <a:ea typeface="+mn-ea"/>
        </a:defRPr>
      </a:lvl7pPr>
      <a:lvl8pPr marL="3429000" indent="-228600" algn="l" rtl="0" fontAlgn="base">
        <a:spcBef>
          <a:spcPct val="20000"/>
        </a:spcBef>
        <a:spcAft>
          <a:spcPct val="0"/>
        </a:spcAft>
        <a:buBlip>
          <a:blip r:embed="rId17"/>
        </a:buBlip>
        <a:defRPr sz="1400">
          <a:solidFill>
            <a:schemeClr val="tx1"/>
          </a:solidFill>
          <a:latin typeface="+mn-lt"/>
          <a:ea typeface="+mn-ea"/>
        </a:defRPr>
      </a:lvl8pPr>
      <a:lvl9pPr marL="3886200" indent="-228600" algn="l" rtl="0" fontAlgn="base">
        <a:spcBef>
          <a:spcPct val="20000"/>
        </a:spcBef>
        <a:spcAft>
          <a:spcPct val="0"/>
        </a:spcAft>
        <a:buBlip>
          <a:blip r:embed="rId17"/>
        </a:buBlip>
        <a:defRPr sz="14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xfrm>
            <a:off x="187325" y="230188"/>
            <a:ext cx="8745538"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7411" name="Rectangle 3"/>
          <p:cNvSpPr>
            <a:spLocks noGrp="1" noChangeArrowheads="1"/>
          </p:cNvSpPr>
          <p:nvPr>
            <p:ph type="body" idx="1"/>
          </p:nvPr>
        </p:nvSpPr>
        <p:spPr bwMode="auto">
          <a:xfrm>
            <a:off x="201613" y="814388"/>
            <a:ext cx="8716962" cy="541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mn-lt"/>
                <a:ea typeface="+mn-ea"/>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ea typeface="+mn-ea"/>
              </a:defRPr>
            </a:lvl1pPr>
          </a:lstStyle>
          <a:p>
            <a:pPr>
              <a:defRPr/>
            </a:pPr>
            <a:endParaRPr lang="en-US"/>
          </a:p>
        </p:txBody>
      </p:sp>
      <p:sp>
        <p:nvSpPr>
          <p:cNvPr id="1030" name="Rectangle 6"/>
          <p:cNvSpPr>
            <a:spLocks noGrp="1" noChangeArrowheads="1"/>
          </p:cNvSpPr>
          <p:nvPr>
            <p:ph type="sldNum" sz="quarter" idx="4"/>
          </p:nvPr>
        </p:nvSpPr>
        <p:spPr bwMode="auto">
          <a:xfrm>
            <a:off x="4127500" y="6575425"/>
            <a:ext cx="887413" cy="2825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bg2"/>
                </a:solidFill>
                <a:latin typeface="+mn-lt"/>
                <a:ea typeface="+mn-ea"/>
              </a:defRPr>
            </a:lvl1pPr>
          </a:lstStyle>
          <a:p>
            <a:pPr>
              <a:defRPr/>
            </a:pPr>
            <a:fld id="{2B520DBD-2618-4E71-834D-7C88BA75C204}" type="slidenum">
              <a:rPr lang="en-US"/>
              <a:pPr>
                <a:defRPr/>
              </a:pPr>
              <a:t>‹#›</a:t>
            </a:fld>
            <a:endParaRPr lang="en-US"/>
          </a:p>
        </p:txBody>
      </p:sp>
      <p:pic>
        <p:nvPicPr>
          <p:cNvPr id="17415" name="Picture 8" descr="PNNL_Logo.png"/>
          <p:cNvPicPr>
            <a:picLocks noChangeAspect="1"/>
          </p:cNvPicPr>
          <p:nvPr/>
        </p:nvPicPr>
        <p:blipFill>
          <a:blip r:embed="rId14">
            <a:extLst>
              <a:ext uri="{28A0092B-C50C-407E-A947-70E740481C1C}">
                <a14:useLocalDpi xmlns:a14="http://schemas.microsoft.com/office/drawing/2010/main" val="0"/>
              </a:ext>
            </a:extLst>
          </a:blip>
          <a:srcRect l="26407" r="9700"/>
          <a:stretch>
            <a:fillRect/>
          </a:stretch>
        </p:blipFill>
        <p:spPr bwMode="auto">
          <a:xfrm>
            <a:off x="7426325" y="6102350"/>
            <a:ext cx="1693863"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6" name="Picture 8" descr="Proudly_Operated_by_Battelle_Onyx.png"/>
          <p:cNvPicPr>
            <a:picLocks noChangeAspect="1"/>
          </p:cNvPicPr>
          <p:nvPr/>
        </p:nvPicPr>
        <p:blipFill>
          <a:blip r:embed="rId15">
            <a:extLst>
              <a:ext uri="{28A0092B-C50C-407E-A947-70E740481C1C}">
                <a14:useLocalDpi xmlns:a14="http://schemas.microsoft.com/office/drawing/2010/main" val="0"/>
              </a:ext>
            </a:extLst>
          </a:blip>
          <a:srcRect t="23958" r="7545" b="32292"/>
          <a:stretch>
            <a:fillRect/>
          </a:stretch>
        </p:blipFill>
        <p:spPr bwMode="auto">
          <a:xfrm>
            <a:off x="71438" y="6629400"/>
            <a:ext cx="24511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Times New Roman" pitchFamily="18" charset="0"/>
        </a:defRPr>
      </a:lvl2pPr>
      <a:lvl3pPr algn="ctr" rtl="0" eaLnBrk="0" fontAlgn="base" hangingPunct="0">
        <a:spcBef>
          <a:spcPct val="0"/>
        </a:spcBef>
        <a:spcAft>
          <a:spcPct val="0"/>
        </a:spcAft>
        <a:defRPr sz="3200" b="1">
          <a:solidFill>
            <a:schemeClr val="tx2"/>
          </a:solidFill>
          <a:latin typeface="Times New Roman" pitchFamily="18" charset="0"/>
        </a:defRPr>
      </a:lvl3pPr>
      <a:lvl4pPr algn="ctr" rtl="0" eaLnBrk="0" fontAlgn="base" hangingPunct="0">
        <a:spcBef>
          <a:spcPct val="0"/>
        </a:spcBef>
        <a:spcAft>
          <a:spcPct val="0"/>
        </a:spcAft>
        <a:defRPr sz="3200" b="1">
          <a:solidFill>
            <a:schemeClr val="tx2"/>
          </a:solidFill>
          <a:latin typeface="Times New Roman" pitchFamily="18" charset="0"/>
        </a:defRPr>
      </a:lvl4pPr>
      <a:lvl5pPr algn="ctr" rtl="0" eaLnBrk="0" fontAlgn="base" hangingPunct="0">
        <a:spcBef>
          <a:spcPct val="0"/>
        </a:spcBef>
        <a:spcAft>
          <a:spcPct val="0"/>
        </a:spcAft>
        <a:defRPr sz="3200" b="1">
          <a:solidFill>
            <a:schemeClr val="tx2"/>
          </a:solidFill>
          <a:latin typeface="Times New Roman" pitchFamily="18" charset="0"/>
        </a:defRPr>
      </a:lvl5pPr>
      <a:lvl6pPr marL="457200" algn="ctr" rtl="0" fontAlgn="base">
        <a:spcBef>
          <a:spcPct val="0"/>
        </a:spcBef>
        <a:spcAft>
          <a:spcPct val="0"/>
        </a:spcAft>
        <a:defRPr sz="3200" b="1">
          <a:solidFill>
            <a:schemeClr val="tx2"/>
          </a:solidFill>
          <a:latin typeface="Times New Roman" pitchFamily="18" charset="0"/>
        </a:defRPr>
      </a:lvl6pPr>
      <a:lvl7pPr marL="914400" algn="ctr" rtl="0" fontAlgn="base">
        <a:spcBef>
          <a:spcPct val="0"/>
        </a:spcBef>
        <a:spcAft>
          <a:spcPct val="0"/>
        </a:spcAft>
        <a:defRPr sz="3200" b="1">
          <a:solidFill>
            <a:schemeClr val="tx2"/>
          </a:solidFill>
          <a:latin typeface="Times New Roman" pitchFamily="18" charset="0"/>
        </a:defRPr>
      </a:lvl7pPr>
      <a:lvl8pPr marL="1371600" algn="ctr" rtl="0" fontAlgn="base">
        <a:spcBef>
          <a:spcPct val="0"/>
        </a:spcBef>
        <a:spcAft>
          <a:spcPct val="0"/>
        </a:spcAft>
        <a:defRPr sz="3200" b="1">
          <a:solidFill>
            <a:schemeClr val="tx2"/>
          </a:solidFill>
          <a:latin typeface="Times New Roman" pitchFamily="18" charset="0"/>
        </a:defRPr>
      </a:lvl8pPr>
      <a:lvl9pPr marL="1828800" algn="ctr" rtl="0" fontAlgn="base">
        <a:spcBef>
          <a:spcPct val="0"/>
        </a:spcBef>
        <a:spcAft>
          <a:spcPct val="0"/>
        </a:spcAft>
        <a:defRPr sz="3200" b="1">
          <a:solidFill>
            <a:schemeClr val="tx2"/>
          </a:solidFill>
          <a:latin typeface="Times New Roman" pitchFamily="18" charset="0"/>
        </a:defRPr>
      </a:lvl9pPr>
    </p:titleStyle>
    <p:bodyStyle>
      <a:lvl1pPr marL="342900" indent="-342900" algn="l" rtl="0" eaLnBrk="0" fontAlgn="base" hangingPunct="0">
        <a:lnSpc>
          <a:spcPct val="90000"/>
        </a:lnSpc>
        <a:spcBef>
          <a:spcPct val="15000"/>
        </a:spcBef>
        <a:spcAft>
          <a:spcPct val="0"/>
        </a:spcAft>
        <a:buChar char="•"/>
        <a:defRPr sz="2800">
          <a:solidFill>
            <a:schemeClr val="tx1"/>
          </a:solidFill>
          <a:latin typeface="+mn-lt"/>
          <a:ea typeface="+mn-ea"/>
          <a:cs typeface="+mn-cs"/>
        </a:defRPr>
      </a:lvl1pPr>
      <a:lvl2pPr marL="742950" indent="-285750" algn="l" rtl="0" eaLnBrk="0" fontAlgn="base" hangingPunct="0">
        <a:lnSpc>
          <a:spcPct val="90000"/>
        </a:lnSpc>
        <a:spcBef>
          <a:spcPct val="15000"/>
        </a:spcBef>
        <a:spcAft>
          <a:spcPct val="0"/>
        </a:spcAft>
        <a:buChar char="–"/>
        <a:defRPr sz="2400">
          <a:solidFill>
            <a:schemeClr val="tx1"/>
          </a:solidFill>
          <a:latin typeface="+mn-lt"/>
        </a:defRPr>
      </a:lvl2pPr>
      <a:lvl3pPr marL="1143000" indent="-228600" algn="l" rtl="0" eaLnBrk="0" fontAlgn="base" hangingPunct="0">
        <a:lnSpc>
          <a:spcPct val="90000"/>
        </a:lnSpc>
        <a:spcBef>
          <a:spcPct val="15000"/>
        </a:spcBef>
        <a:spcAft>
          <a:spcPct val="0"/>
        </a:spcAft>
        <a:buChar char="•"/>
        <a:defRPr sz="2000">
          <a:solidFill>
            <a:schemeClr val="tx1"/>
          </a:solidFill>
          <a:latin typeface="+mn-lt"/>
        </a:defRPr>
      </a:lvl3pPr>
      <a:lvl4pPr marL="1600200" indent="-228600" algn="l" rtl="0" eaLnBrk="0" fontAlgn="base" hangingPunct="0">
        <a:lnSpc>
          <a:spcPct val="90000"/>
        </a:lnSpc>
        <a:spcBef>
          <a:spcPct val="15000"/>
        </a:spcBef>
        <a:spcAft>
          <a:spcPct val="0"/>
        </a:spcAft>
        <a:buChar char="–"/>
        <a:defRPr sz="2000">
          <a:solidFill>
            <a:schemeClr val="tx1"/>
          </a:solidFill>
          <a:latin typeface="+mn-lt"/>
        </a:defRPr>
      </a:lvl4pPr>
      <a:lvl5pPr marL="2057400" indent="-228600" algn="l" rtl="0" eaLnBrk="0" fontAlgn="base" hangingPunct="0">
        <a:lnSpc>
          <a:spcPct val="90000"/>
        </a:lnSpc>
        <a:spcBef>
          <a:spcPct val="15000"/>
        </a:spcBef>
        <a:spcAft>
          <a:spcPct val="0"/>
        </a:spcAft>
        <a:buChar char="»"/>
        <a:defRPr sz="2000">
          <a:solidFill>
            <a:schemeClr val="tx1"/>
          </a:solidFill>
          <a:latin typeface="+mn-lt"/>
        </a:defRPr>
      </a:lvl5pPr>
      <a:lvl6pPr marL="2514600" indent="-228600" algn="l" rtl="0" fontAlgn="base">
        <a:lnSpc>
          <a:spcPct val="90000"/>
        </a:lnSpc>
        <a:spcBef>
          <a:spcPct val="15000"/>
        </a:spcBef>
        <a:spcAft>
          <a:spcPct val="0"/>
        </a:spcAft>
        <a:buChar char="»"/>
        <a:defRPr sz="2000">
          <a:solidFill>
            <a:schemeClr val="tx1"/>
          </a:solidFill>
          <a:latin typeface="+mn-lt"/>
        </a:defRPr>
      </a:lvl6pPr>
      <a:lvl7pPr marL="2971800" indent="-228600" algn="l" rtl="0" fontAlgn="base">
        <a:lnSpc>
          <a:spcPct val="90000"/>
        </a:lnSpc>
        <a:spcBef>
          <a:spcPct val="15000"/>
        </a:spcBef>
        <a:spcAft>
          <a:spcPct val="0"/>
        </a:spcAft>
        <a:buChar char="»"/>
        <a:defRPr sz="2000">
          <a:solidFill>
            <a:schemeClr val="tx1"/>
          </a:solidFill>
          <a:latin typeface="+mn-lt"/>
        </a:defRPr>
      </a:lvl7pPr>
      <a:lvl8pPr marL="3429000" indent="-228600" algn="l" rtl="0" fontAlgn="base">
        <a:lnSpc>
          <a:spcPct val="90000"/>
        </a:lnSpc>
        <a:spcBef>
          <a:spcPct val="15000"/>
        </a:spcBef>
        <a:spcAft>
          <a:spcPct val="0"/>
        </a:spcAft>
        <a:buChar char="»"/>
        <a:defRPr sz="2000">
          <a:solidFill>
            <a:schemeClr val="tx1"/>
          </a:solidFill>
          <a:latin typeface="+mn-lt"/>
        </a:defRPr>
      </a:lvl8pPr>
      <a:lvl9pPr marL="3886200" indent="-228600" algn="l" rtl="0" fontAlgn="base">
        <a:lnSpc>
          <a:spcPct val="90000"/>
        </a:lnSpc>
        <a:spcBef>
          <a:spcPct val="15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trom@pnl.gov"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hyperlink" Target="http://en.wikipedia.org/wiki/Uncertainty_quantification" TargetMode="Externa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8" Type="http://schemas.openxmlformats.org/officeDocument/2006/relationships/image" Target="../media/image11.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image" Target="../media/image10.wmf"/><Relationship Id="rId5" Type="http://schemas.openxmlformats.org/officeDocument/2006/relationships/oleObject" Target="../embeddings/oleObject2.bin"/><Relationship Id="rId4" Type="http://schemas.openxmlformats.org/officeDocument/2006/relationships/image" Target="../media/image9.w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3.xml"/><Relationship Id="rId1" Type="http://schemas.openxmlformats.org/officeDocument/2006/relationships/vmlDrawing" Target="../drawings/vmlDrawing2.vml"/><Relationship Id="rId4" Type="http://schemas.openxmlformats.org/officeDocument/2006/relationships/image" Target="../media/image12.w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vmlDrawing" Target="../drawings/vmlDrawing3.vml"/><Relationship Id="rId5" Type="http://schemas.openxmlformats.org/officeDocument/2006/relationships/image" Target="../media/image13.wmf"/><Relationship Id="rId4" Type="http://schemas.openxmlformats.org/officeDocument/2006/relationships/oleObject" Target="../embeddings/oleObject5.bin"/></Relationships>
</file>

<file path=ppt/slides/_rels/slide13.xml.rels><?xml version="1.0" encoding="UTF-8" standalone="yes"?>
<Relationships xmlns="http://schemas.openxmlformats.org/package/2006/relationships"><Relationship Id="rId3" Type="http://schemas.openxmlformats.org/officeDocument/2006/relationships/hyperlink" Target="http://www.nap.edu/catalog.php?record_id=12209" TargetMode="External"/><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vmlDrawing" Target="../drawings/vmlDrawing4.vml"/><Relationship Id="rId5" Type="http://schemas.openxmlformats.org/officeDocument/2006/relationships/image" Target="../media/image17.emf"/><Relationship Id="rId4" Type="http://schemas.openxmlformats.org/officeDocument/2006/relationships/oleObject" Target="../embeddings/oleObject6.bin"/></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notesSlide" Target="../notesSlides/notesSlide12.xml"/><Relationship Id="rId7" Type="http://schemas.openxmlformats.org/officeDocument/2006/relationships/image" Target="../media/image19.emf"/><Relationship Id="rId2" Type="http://schemas.openxmlformats.org/officeDocument/2006/relationships/slideLayout" Target="../slideLayouts/slideLayout13.xml"/><Relationship Id="rId1" Type="http://schemas.openxmlformats.org/officeDocument/2006/relationships/vmlDrawing" Target="../drawings/vmlDrawing5.vml"/><Relationship Id="rId6" Type="http://schemas.openxmlformats.org/officeDocument/2006/relationships/oleObject" Target="../embeddings/oleObject8.bin"/><Relationship Id="rId5" Type="http://schemas.openxmlformats.org/officeDocument/2006/relationships/image" Target="../media/image18.emf"/><Relationship Id="rId4" Type="http://schemas.openxmlformats.org/officeDocument/2006/relationships/oleObject" Target="../embeddings/oleObject7.bin"/><Relationship Id="rId9" Type="http://schemas.openxmlformats.org/officeDocument/2006/relationships/image" Target="../media/image20.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13.xml"/><Relationship Id="rId1" Type="http://schemas.openxmlformats.org/officeDocument/2006/relationships/vmlDrawing" Target="../drawings/vmlDrawing6.vml"/><Relationship Id="rId4" Type="http://schemas.openxmlformats.org/officeDocument/2006/relationships/image" Target="../media/image21.emf"/></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13.xml"/><Relationship Id="rId1" Type="http://schemas.openxmlformats.org/officeDocument/2006/relationships/vmlDrawing" Target="../drawings/vmlDrawing7.vml"/><Relationship Id="rId4" Type="http://schemas.openxmlformats.org/officeDocument/2006/relationships/image" Target="../media/image22.emf"/></Relationships>
</file>

<file path=ppt/slides/_rels/slide28.xml.rels><?xml version="1.0" encoding="UTF-8" standalone="yes"?>
<Relationships xmlns="http://schemas.openxmlformats.org/package/2006/relationships"><Relationship Id="rId3" Type="http://schemas.openxmlformats.org/officeDocument/2006/relationships/hyperlink" Target="http://www.kernchemie.uni-mainz.de/downloads/saagas21/michel_2.pdf" TargetMode="External"/><Relationship Id="rId2" Type="http://schemas.openxmlformats.org/officeDocument/2006/relationships/slideLayout" Target="../slideLayouts/slideLayout13.xml"/><Relationship Id="rId1" Type="http://schemas.openxmlformats.org/officeDocument/2006/relationships/vmlDrawing" Target="../drawings/vmlDrawing8.vml"/><Relationship Id="rId5" Type="http://schemas.openxmlformats.org/officeDocument/2006/relationships/image" Target="../media/image23.emf"/><Relationship Id="rId4" Type="http://schemas.openxmlformats.org/officeDocument/2006/relationships/oleObject" Target="../embeddings/oleObject12.bin"/></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8" Type="http://schemas.openxmlformats.org/officeDocument/2006/relationships/image" Target="../media/image26.wmf"/><Relationship Id="rId3" Type="http://schemas.openxmlformats.org/officeDocument/2006/relationships/oleObject" Target="../embeddings/oleObject13.bin"/><Relationship Id="rId7" Type="http://schemas.openxmlformats.org/officeDocument/2006/relationships/oleObject" Target="../embeddings/oleObject15.bin"/><Relationship Id="rId2" Type="http://schemas.openxmlformats.org/officeDocument/2006/relationships/slideLayout" Target="../slideLayouts/slideLayout13.xml"/><Relationship Id="rId1" Type="http://schemas.openxmlformats.org/officeDocument/2006/relationships/vmlDrawing" Target="../drawings/vmlDrawing9.vml"/><Relationship Id="rId6" Type="http://schemas.openxmlformats.org/officeDocument/2006/relationships/image" Target="../media/image25.wmf"/><Relationship Id="rId5" Type="http://schemas.openxmlformats.org/officeDocument/2006/relationships/oleObject" Target="../embeddings/oleObject14.bin"/><Relationship Id="rId4" Type="http://schemas.openxmlformats.org/officeDocument/2006/relationships/image" Target="../media/image24.wmf"/></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13.xml"/><Relationship Id="rId1" Type="http://schemas.openxmlformats.org/officeDocument/2006/relationships/vmlDrawing" Target="../drawings/vmlDrawing10.vml"/><Relationship Id="rId4" Type="http://schemas.openxmlformats.org/officeDocument/2006/relationships/image" Target="../media/image27.wmf"/></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13.xml"/><Relationship Id="rId1" Type="http://schemas.openxmlformats.org/officeDocument/2006/relationships/vmlDrawing" Target="../drawings/vmlDrawing11.vml"/><Relationship Id="rId4" Type="http://schemas.openxmlformats.org/officeDocument/2006/relationships/image" Target="../media/image27.wmf"/></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13.xml"/><Relationship Id="rId1" Type="http://schemas.openxmlformats.org/officeDocument/2006/relationships/vmlDrawing" Target="../drawings/vmlDrawing12.vml"/><Relationship Id="rId4" Type="http://schemas.openxmlformats.org/officeDocument/2006/relationships/image" Target="../media/image28.wmf"/></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13.xml"/><Relationship Id="rId1" Type="http://schemas.openxmlformats.org/officeDocument/2006/relationships/vmlDrawing" Target="../drawings/vmlDrawing13.vml"/><Relationship Id="rId4" Type="http://schemas.openxmlformats.org/officeDocument/2006/relationships/image" Target="../media/image29.wmf"/></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8.xml"/><Relationship Id="rId1" Type="http://schemas.openxmlformats.org/officeDocument/2006/relationships/vmlDrawing" Target="../drawings/vmlDrawing14.vml"/><Relationship Id="rId5" Type="http://schemas.openxmlformats.org/officeDocument/2006/relationships/image" Target="../media/image30.wmf"/><Relationship Id="rId4" Type="http://schemas.openxmlformats.org/officeDocument/2006/relationships/oleObject" Target="../embeddings/oleObject20.bin"/></Relationships>
</file>

<file path=ppt/slides/_rels/slide4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hyperlink" Target="http://www.epa.gov/radiation/marlap/manual.htm" TargetMode="Externa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2.xml.rels><?xml version="1.0" encoding="UTF-8" standalone="yes"?>
<Relationships xmlns="http://schemas.openxmlformats.org/package/2006/relationships"><Relationship Id="rId2" Type="http://schemas.openxmlformats.org/officeDocument/2006/relationships/hyperlink" Target="mailto:Strom@pnl.gov" TargetMode="External"/><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ctrTitle" idx="4294967295"/>
          </p:nvPr>
        </p:nvSpPr>
        <p:spPr>
          <a:xfrm>
            <a:off x="469900" y="1397000"/>
            <a:ext cx="8212138" cy="906463"/>
          </a:xfrm>
        </p:spPr>
        <p:txBody>
          <a:bodyPr lIns="91440" tIns="45720" rIns="91440" bIns="45720"/>
          <a:lstStyle/>
          <a:p>
            <a:pPr eaLnBrk="1" hangingPunct="1"/>
            <a:r>
              <a:rPr lang="en-US" sz="3600" dirty="0" smtClean="0">
                <a:solidFill>
                  <a:srgbClr val="C97A00"/>
                </a:solidFill>
              </a:rPr>
              <a:t>Statistics Concepts I Wish I Had Understood When I Began My Career</a:t>
            </a:r>
            <a:endParaRPr lang="en-US" sz="3600" dirty="0" smtClean="0">
              <a:solidFill>
                <a:srgbClr val="C97A00"/>
              </a:solidFill>
            </a:endParaRPr>
          </a:p>
        </p:txBody>
      </p:sp>
      <p:sp>
        <p:nvSpPr>
          <p:cNvPr id="18435" name="Subtitle 2"/>
          <p:cNvSpPr>
            <a:spLocks noGrp="1"/>
          </p:cNvSpPr>
          <p:nvPr>
            <p:ph type="subTitle" idx="4294967295"/>
          </p:nvPr>
        </p:nvSpPr>
        <p:spPr>
          <a:xfrm>
            <a:off x="485775" y="2581275"/>
            <a:ext cx="8407400" cy="2279650"/>
          </a:xfrm>
        </p:spPr>
        <p:txBody>
          <a:bodyPr lIns="91440" tIns="45720" rIns="91440" bIns="45720"/>
          <a:lstStyle/>
          <a:p>
            <a:pPr marL="0" indent="0" eaLnBrk="1" hangingPunct="1">
              <a:lnSpc>
                <a:spcPct val="65000"/>
              </a:lnSpc>
              <a:buFontTx/>
              <a:buNone/>
            </a:pPr>
            <a:r>
              <a:rPr lang="en-US" dirty="0" smtClean="0"/>
              <a:t>Daniel J. Strom, Ph.D., CHP</a:t>
            </a:r>
          </a:p>
          <a:p>
            <a:pPr marL="0" indent="0" eaLnBrk="1" hangingPunct="1">
              <a:lnSpc>
                <a:spcPct val="65000"/>
              </a:lnSpc>
              <a:buFontTx/>
              <a:buNone/>
            </a:pPr>
            <a:r>
              <a:rPr lang="en-US" dirty="0" smtClean="0"/>
              <a:t>Pacific Northwest National Laboratory</a:t>
            </a:r>
          </a:p>
          <a:p>
            <a:pPr marL="0" indent="0" eaLnBrk="1" hangingPunct="1">
              <a:lnSpc>
                <a:spcPct val="65000"/>
              </a:lnSpc>
              <a:buFontTx/>
              <a:buNone/>
            </a:pPr>
            <a:r>
              <a:rPr lang="en-US" dirty="0" smtClean="0"/>
              <a:t>Richland, Washington USA</a:t>
            </a:r>
          </a:p>
          <a:p>
            <a:pPr marL="0" indent="0" eaLnBrk="1" hangingPunct="1">
              <a:lnSpc>
                <a:spcPct val="65000"/>
              </a:lnSpc>
              <a:buFontTx/>
              <a:buNone/>
            </a:pPr>
            <a:r>
              <a:rPr lang="en-US" dirty="0" smtClean="0"/>
              <a:t>+1 509 375 2626 </a:t>
            </a:r>
            <a:r>
              <a:rPr lang="en-US" dirty="0" smtClean="0">
                <a:hlinkClick r:id="rId3"/>
              </a:rPr>
              <a:t>strom@pnl.gov</a:t>
            </a:r>
            <a:endParaRPr lang="en-US" dirty="0" smtClean="0"/>
          </a:p>
          <a:p>
            <a:pPr marL="0" indent="0" eaLnBrk="1" hangingPunct="1">
              <a:lnSpc>
                <a:spcPct val="65000"/>
              </a:lnSpc>
              <a:buFontTx/>
              <a:buNone/>
            </a:pPr>
            <a:endParaRPr lang="en-US" dirty="0" smtClean="0"/>
          </a:p>
          <a:p>
            <a:pPr marL="0" indent="0" eaLnBrk="1" hangingPunct="1">
              <a:lnSpc>
                <a:spcPct val="65000"/>
              </a:lnSpc>
              <a:buFontTx/>
              <a:buNone/>
            </a:pPr>
            <a:r>
              <a:rPr lang="en-US" dirty="0" smtClean="0"/>
              <a:t>Presented to the </a:t>
            </a:r>
            <a:r>
              <a:rPr lang="en-US" dirty="0" smtClean="0"/>
              <a:t>Savannah River </a:t>
            </a:r>
            <a:r>
              <a:rPr lang="en-US" dirty="0" smtClean="0"/>
              <a:t>Chapter of the Health Physics Society</a:t>
            </a:r>
          </a:p>
          <a:p>
            <a:pPr marL="0" indent="0" eaLnBrk="1" hangingPunct="1">
              <a:lnSpc>
                <a:spcPct val="65000"/>
              </a:lnSpc>
              <a:buFontTx/>
              <a:buNone/>
            </a:pPr>
            <a:r>
              <a:rPr lang="en-US" dirty="0" smtClean="0"/>
              <a:t>Aiken, South Carolina, 2011 April 15</a:t>
            </a:r>
            <a:endParaRPr lang="en-US" dirty="0" smtClean="0"/>
          </a:p>
          <a:p>
            <a:pPr marL="0" indent="0" eaLnBrk="1" hangingPunct="1">
              <a:lnSpc>
                <a:spcPct val="65000"/>
              </a:lnSpc>
              <a:buFontTx/>
              <a:buNone/>
            </a:pPr>
            <a:r>
              <a:rPr lang="en-US" sz="1000" dirty="0" smtClean="0"/>
              <a:t>PNNL-SA-67267</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30D73F2A-C1B7-4819-BADE-25A90E1B49E9}" type="slidenum">
              <a:rPr lang="en-US"/>
              <a:pPr>
                <a:defRPr/>
              </a:pPr>
              <a:t>2</a:t>
            </a:fld>
            <a:endParaRPr lang="en-US"/>
          </a:p>
        </p:txBody>
      </p:sp>
      <p:sp>
        <p:nvSpPr>
          <p:cNvPr id="19459" name="Title 1"/>
          <p:cNvSpPr>
            <a:spLocks noGrp="1"/>
          </p:cNvSpPr>
          <p:nvPr>
            <p:ph type="title" idx="4294967295"/>
          </p:nvPr>
        </p:nvSpPr>
        <p:spPr>
          <a:xfrm>
            <a:off x="230188" y="187325"/>
            <a:ext cx="8691562" cy="879475"/>
          </a:xfrm>
          <a:noFill/>
        </p:spPr>
        <p:txBody>
          <a:bodyPr lIns="0" tIns="0" rIns="0" bIns="0" anchor="t"/>
          <a:lstStyle/>
          <a:p>
            <a:pPr eaLnBrk="1" hangingPunct="1"/>
            <a:r>
              <a:rPr lang="en-US" smtClean="0"/>
              <a:t>Outline</a:t>
            </a:r>
          </a:p>
        </p:txBody>
      </p:sp>
      <p:sp>
        <p:nvSpPr>
          <p:cNvPr id="19460" name="Content Placeholder 2"/>
          <p:cNvSpPr>
            <a:spLocks noGrp="1"/>
          </p:cNvSpPr>
          <p:nvPr>
            <p:ph idx="4294967295"/>
          </p:nvPr>
        </p:nvSpPr>
        <p:spPr>
          <a:xfrm>
            <a:off x="230188" y="847725"/>
            <a:ext cx="8691562" cy="5192713"/>
          </a:xfrm>
        </p:spPr>
        <p:txBody>
          <a:bodyPr lIns="0" tIns="0" rIns="0" bIns="0"/>
          <a:lstStyle/>
          <a:p>
            <a:pPr eaLnBrk="1" hangingPunct="1"/>
            <a:r>
              <a:rPr lang="en-US" dirty="0" smtClean="0"/>
              <a:t>Needs of occupational and environmental protection</a:t>
            </a:r>
          </a:p>
          <a:p>
            <a:pPr eaLnBrk="1" hangingPunct="1"/>
            <a:r>
              <a:rPr lang="en-US" dirty="0" smtClean="0"/>
              <a:t>Definitions of basic concepts</a:t>
            </a:r>
          </a:p>
          <a:p>
            <a:pPr eaLnBrk="1" hangingPunct="1"/>
            <a:endParaRPr lang="en-US" dirty="0" smtClean="0"/>
          </a:p>
          <a:p>
            <a:pPr eaLnBrk="1" hangingPunct="1"/>
            <a:endParaRPr lang="en-US" dirty="0" smtClean="0"/>
          </a:p>
          <a:p>
            <a:pPr eaLnBrk="1" hangingPunct="1"/>
            <a:endParaRPr lang="en-US" dirty="0" smtClean="0"/>
          </a:p>
          <a:p>
            <a:pPr eaLnBrk="1" hangingPunct="1"/>
            <a:endParaRPr lang="en-US" dirty="0" smtClean="0"/>
          </a:p>
          <a:p>
            <a:pPr eaLnBrk="1" hangingPunct="1"/>
            <a:r>
              <a:rPr lang="en-US" dirty="0" smtClean="0"/>
              <a:t>Bayesian and classical statistics</a:t>
            </a:r>
          </a:p>
          <a:p>
            <a:pPr eaLnBrk="1" hangingPunct="1"/>
            <a:r>
              <a:rPr lang="en-US" dirty="0" smtClean="0">
                <a:solidFill>
                  <a:schemeClr val="bg2">
                    <a:lumMod val="60000"/>
                    <a:lumOff val="40000"/>
                  </a:schemeClr>
                </a:solidFill>
              </a:rPr>
              <a:t>Shared and unshared uncertainties</a:t>
            </a:r>
          </a:p>
          <a:p>
            <a:pPr eaLnBrk="1" hangingPunct="1"/>
            <a:r>
              <a:rPr lang="en-US" dirty="0" err="1" smtClean="0">
                <a:solidFill>
                  <a:schemeClr val="bg2">
                    <a:lumMod val="60000"/>
                    <a:lumOff val="40000"/>
                  </a:schemeClr>
                </a:solidFill>
              </a:rPr>
              <a:t>Berkson</a:t>
            </a:r>
            <a:r>
              <a:rPr lang="en-US" dirty="0" smtClean="0">
                <a:solidFill>
                  <a:schemeClr val="bg2">
                    <a:lumMod val="60000"/>
                    <a:lumOff val="40000"/>
                  </a:schemeClr>
                </a:solidFill>
              </a:rPr>
              <a:t> (grouping) and classical (measurement) uncertainties</a:t>
            </a:r>
          </a:p>
          <a:p>
            <a:pPr eaLnBrk="1" hangingPunct="1"/>
            <a:r>
              <a:rPr lang="en-US" dirty="0" smtClean="0">
                <a:solidFill>
                  <a:schemeClr val="bg2">
                    <a:lumMod val="60000"/>
                    <a:lumOff val="40000"/>
                  </a:schemeClr>
                </a:solidFill>
              </a:rPr>
              <a:t>Autocorrelation</a:t>
            </a:r>
          </a:p>
          <a:p>
            <a:pPr eaLnBrk="1" hangingPunct="1"/>
            <a:r>
              <a:rPr lang="en-US" dirty="0" smtClean="0"/>
              <a:t>Decision threshold and minimum detectable amount</a:t>
            </a:r>
          </a:p>
          <a:p>
            <a:pPr eaLnBrk="1" hangingPunct="1"/>
            <a:r>
              <a:rPr lang="en-US" dirty="0" smtClean="0"/>
              <a:t>Censoring</a:t>
            </a:r>
            <a:endParaRPr lang="en-US" dirty="0" smtClean="0"/>
          </a:p>
        </p:txBody>
      </p:sp>
      <p:sp>
        <p:nvSpPr>
          <p:cNvPr id="19461" name="Rectangle 5"/>
          <p:cNvSpPr>
            <a:spLocks noChangeArrowheads="1"/>
          </p:cNvSpPr>
          <p:nvPr/>
        </p:nvSpPr>
        <p:spPr bwMode="auto">
          <a:xfrm>
            <a:off x="555625" y="1662113"/>
            <a:ext cx="4016375"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marL="342900" indent="-342900" algn="l">
              <a:lnSpc>
                <a:spcPct val="90000"/>
              </a:lnSpc>
              <a:spcBef>
                <a:spcPct val="15000"/>
              </a:spcBef>
              <a:buFontTx/>
              <a:buChar char="•"/>
            </a:pPr>
            <a:r>
              <a:rPr lang="en-US" sz="2400" dirty="0">
                <a:latin typeface="Times New Roman" pitchFamily="18" charset="0"/>
              </a:rPr>
              <a:t>Measurement</a:t>
            </a:r>
          </a:p>
          <a:p>
            <a:pPr marL="342900" indent="-342900" algn="l">
              <a:lnSpc>
                <a:spcPct val="90000"/>
              </a:lnSpc>
              <a:spcBef>
                <a:spcPct val="15000"/>
              </a:spcBef>
              <a:buFontTx/>
              <a:buChar char="•"/>
            </a:pPr>
            <a:r>
              <a:rPr lang="en-US" sz="2400" dirty="0">
                <a:latin typeface="Times New Roman" pitchFamily="18" charset="0"/>
              </a:rPr>
              <a:t>Modeling</a:t>
            </a:r>
          </a:p>
          <a:p>
            <a:pPr marL="342900" indent="-342900" algn="l">
              <a:lnSpc>
                <a:spcPct val="90000"/>
              </a:lnSpc>
              <a:spcBef>
                <a:spcPct val="15000"/>
              </a:spcBef>
              <a:buFontTx/>
              <a:buChar char="•"/>
            </a:pPr>
            <a:r>
              <a:rPr lang="en-US" sz="2400" dirty="0">
                <a:latin typeface="Times New Roman" pitchFamily="18" charset="0"/>
              </a:rPr>
              <a:t>Inference</a:t>
            </a:r>
          </a:p>
        </p:txBody>
      </p:sp>
      <p:sp>
        <p:nvSpPr>
          <p:cNvPr id="19462" name="Rectangle 6"/>
          <p:cNvSpPr>
            <a:spLocks noChangeArrowheads="1"/>
          </p:cNvSpPr>
          <p:nvPr/>
        </p:nvSpPr>
        <p:spPr bwMode="auto">
          <a:xfrm>
            <a:off x="4724400" y="1662113"/>
            <a:ext cx="4017963"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marL="342900" indent="-342900" algn="l">
              <a:lnSpc>
                <a:spcPct val="90000"/>
              </a:lnSpc>
              <a:spcBef>
                <a:spcPct val="15000"/>
              </a:spcBef>
              <a:buFontTx/>
              <a:buChar char="•"/>
            </a:pPr>
            <a:r>
              <a:rPr lang="en-US" sz="2400">
                <a:latin typeface="Times New Roman" pitchFamily="18" charset="0"/>
              </a:rPr>
              <a:t>Variability</a:t>
            </a:r>
          </a:p>
          <a:p>
            <a:pPr marL="342900" indent="-342900" algn="l">
              <a:lnSpc>
                <a:spcPct val="90000"/>
              </a:lnSpc>
              <a:spcBef>
                <a:spcPct val="15000"/>
              </a:spcBef>
              <a:buFontTx/>
              <a:buChar char="•"/>
            </a:pPr>
            <a:r>
              <a:rPr lang="en-US" sz="2400">
                <a:latin typeface="Times New Roman" pitchFamily="18" charset="0"/>
              </a:rPr>
              <a:t>Uncertainty</a:t>
            </a:r>
          </a:p>
          <a:p>
            <a:pPr marL="342900" indent="-342900" algn="l">
              <a:lnSpc>
                <a:spcPct val="90000"/>
              </a:lnSpc>
              <a:spcBef>
                <a:spcPct val="15000"/>
              </a:spcBef>
              <a:buFontTx/>
              <a:buChar char="•"/>
            </a:pPr>
            <a:r>
              <a:rPr lang="en-US" sz="2400">
                <a:latin typeface="Times New Roman" pitchFamily="18" charset="0"/>
              </a:rPr>
              <a:t>Bias</a:t>
            </a:r>
          </a:p>
          <a:p>
            <a:pPr marL="342900" indent="-342900" algn="l">
              <a:lnSpc>
                <a:spcPct val="90000"/>
              </a:lnSpc>
              <a:spcBef>
                <a:spcPct val="15000"/>
              </a:spcBef>
              <a:buFontTx/>
              <a:buChar char="•"/>
            </a:pPr>
            <a:r>
              <a:rPr lang="en-US" sz="2400">
                <a:latin typeface="Times New Roman" pitchFamily="18" charset="0"/>
              </a:rPr>
              <a:t>Error</a:t>
            </a:r>
          </a:p>
          <a:p>
            <a:pPr marL="342900" indent="-342900" algn="l">
              <a:lnSpc>
                <a:spcPct val="90000"/>
              </a:lnSpc>
              <a:spcBef>
                <a:spcPct val="15000"/>
              </a:spcBef>
              <a:buFontTx/>
              <a:buChar char="•"/>
            </a:pPr>
            <a:r>
              <a:rPr lang="en-US" sz="2400">
                <a:latin typeface="Times New Roman" pitchFamily="18" charset="0"/>
              </a:rPr>
              <a:t>Blunder</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5468DD7-914F-4471-86A2-F361EE177386}" type="slidenum">
              <a:rPr lang="en-US"/>
              <a:pPr>
                <a:defRPr/>
              </a:pPr>
              <a:t>3</a:t>
            </a:fld>
            <a:endParaRPr lang="en-US"/>
          </a:p>
        </p:txBody>
      </p:sp>
      <p:sp>
        <p:nvSpPr>
          <p:cNvPr id="20483" name="Title 1"/>
          <p:cNvSpPr>
            <a:spLocks noGrp="1"/>
          </p:cNvSpPr>
          <p:nvPr>
            <p:ph type="title" idx="4294967295"/>
          </p:nvPr>
        </p:nvSpPr>
        <p:spPr>
          <a:xfrm>
            <a:off x="230188" y="187325"/>
            <a:ext cx="8691562" cy="879475"/>
          </a:xfrm>
          <a:noFill/>
        </p:spPr>
        <p:txBody>
          <a:bodyPr lIns="0" tIns="0" rIns="0" bIns="0" anchor="t"/>
          <a:lstStyle/>
          <a:p>
            <a:pPr eaLnBrk="1" hangingPunct="1"/>
            <a:r>
              <a:rPr lang="en-US" smtClean="0"/>
              <a:t>Occupational and Environmental Protection</a:t>
            </a:r>
          </a:p>
        </p:txBody>
      </p:sp>
      <p:sp>
        <p:nvSpPr>
          <p:cNvPr id="78852" name="Content Placeholder 2"/>
          <p:cNvSpPr>
            <a:spLocks noGrp="1"/>
          </p:cNvSpPr>
          <p:nvPr>
            <p:ph idx="4294967295"/>
          </p:nvPr>
        </p:nvSpPr>
        <p:spPr>
          <a:xfrm>
            <a:off x="217488" y="981075"/>
            <a:ext cx="8691562" cy="4821238"/>
          </a:xfrm>
        </p:spPr>
        <p:txBody>
          <a:bodyPr lIns="0" tIns="0" rIns="0" bIns="0"/>
          <a:lstStyle/>
          <a:p>
            <a:pPr eaLnBrk="1" hangingPunct="1"/>
            <a:r>
              <a:rPr lang="en-US" dirty="0" smtClean="0"/>
              <a:t>Requires </a:t>
            </a:r>
            <a:r>
              <a:rPr lang="en-US" dirty="0" smtClean="0"/>
              <a:t>rigorous understanding of the concepts of uncertainty, variability, bias, error, and blunder, which are crucial for understanding and correct </a:t>
            </a:r>
            <a:r>
              <a:rPr lang="en-US" dirty="0" smtClean="0"/>
              <a:t>inference</a:t>
            </a:r>
          </a:p>
          <a:p>
            <a:pPr eaLnBrk="1" hangingPunct="1"/>
            <a:r>
              <a:rPr lang="en-US" dirty="0" smtClean="0"/>
              <a:t>Deals with uncertain, low-level measurements, some of which may be zero or negative</a:t>
            </a:r>
          </a:p>
          <a:p>
            <a:pPr eaLnBrk="1" hangingPunct="1"/>
            <a:r>
              <a:rPr lang="en-US" dirty="0" smtClean="0"/>
              <a:t>Requires that decisions be made based on measurements</a:t>
            </a:r>
          </a:p>
          <a:p>
            <a:pPr eaLnBrk="1" hangingPunct="1"/>
            <a:r>
              <a:rPr lang="en-US" dirty="0" smtClean="0"/>
              <a:t>Consequences of wrong decisions may result in</a:t>
            </a:r>
          </a:p>
          <a:p>
            <a:pPr lvl="1" eaLnBrk="1" hangingPunct="1"/>
            <a:r>
              <a:rPr lang="en-US" dirty="0" smtClean="0"/>
              <a:t>Needlessly frightened workers and public</a:t>
            </a:r>
          </a:p>
          <a:p>
            <a:pPr lvl="1" eaLnBrk="1" hangingPunct="1"/>
            <a:r>
              <a:rPr lang="en-US" dirty="0" smtClean="0"/>
              <a:t>Disrupted work</a:t>
            </a:r>
          </a:p>
          <a:p>
            <a:pPr lvl="1" eaLnBrk="1" hangingPunct="1"/>
            <a:r>
              <a:rPr lang="en-US" dirty="0" smtClean="0"/>
              <a:t>Wasted money</a:t>
            </a:r>
          </a:p>
          <a:p>
            <a:pPr lvl="1" eaLnBrk="1" hangingPunct="1"/>
            <a:r>
              <a:rPr lang="en-US" dirty="0" smtClean="0"/>
              <a:t>Failure to protect health and the environment</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85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885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885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8852">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8852">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8852">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8852">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885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FE6A6D85-F079-4229-BED3-B733E0410A0B}" type="slidenum">
              <a:rPr lang="en-US"/>
              <a:pPr>
                <a:defRPr/>
              </a:pPr>
              <a:t>4</a:t>
            </a:fld>
            <a:endParaRPr lang="en-US"/>
          </a:p>
        </p:txBody>
      </p:sp>
      <p:sp>
        <p:nvSpPr>
          <p:cNvPr id="21507" name="Rectangle 2"/>
          <p:cNvSpPr>
            <a:spLocks noGrp="1" noChangeArrowheads="1"/>
          </p:cNvSpPr>
          <p:nvPr>
            <p:ph type="title"/>
          </p:nvPr>
        </p:nvSpPr>
        <p:spPr>
          <a:xfrm>
            <a:off x="271463" y="190500"/>
            <a:ext cx="8601075" cy="903288"/>
          </a:xfrm>
        </p:spPr>
        <p:txBody>
          <a:bodyPr/>
          <a:lstStyle/>
          <a:p>
            <a:pPr eaLnBrk="1" hangingPunct="1"/>
            <a:r>
              <a:rPr lang="en-US" sz="2800" smtClean="0"/>
              <a:t>2008 ISO Guide to the Expression of  Uncertainty in Measurement (GUM) </a:t>
            </a:r>
          </a:p>
        </p:txBody>
      </p:sp>
      <p:sp>
        <p:nvSpPr>
          <p:cNvPr id="79876" name="Rectangle 3"/>
          <p:cNvSpPr>
            <a:spLocks noGrp="1" noChangeArrowheads="1"/>
          </p:cNvSpPr>
          <p:nvPr>
            <p:ph type="body" idx="1"/>
          </p:nvPr>
        </p:nvSpPr>
        <p:spPr>
          <a:xfrm>
            <a:off x="468313" y="1184275"/>
            <a:ext cx="8207375" cy="5089525"/>
          </a:xfrm>
        </p:spPr>
        <p:txBody>
          <a:bodyPr/>
          <a:lstStyle/>
          <a:p>
            <a:pPr eaLnBrk="1" hangingPunct="1"/>
            <a:r>
              <a:rPr lang="en-US" smtClean="0"/>
              <a:t>Extensive, well-thought-out framework for dealing with uncertainty in measurement</a:t>
            </a:r>
          </a:p>
          <a:p>
            <a:pPr lvl="1" eaLnBrk="1" hangingPunct="1"/>
            <a:r>
              <a:rPr lang="en-US" smtClean="0"/>
              <a:t>Clearly-defined concepts and terms</a:t>
            </a:r>
          </a:p>
          <a:p>
            <a:pPr lvl="1" eaLnBrk="1" hangingPunct="1"/>
            <a:r>
              <a:rPr lang="en-US" smtClean="0"/>
              <a:t>Practical approach</a:t>
            </a:r>
          </a:p>
          <a:p>
            <a:pPr eaLnBrk="1" hangingPunct="1"/>
            <a:r>
              <a:rPr lang="en-US" smtClean="0"/>
              <a:t>Doesn’t cover </a:t>
            </a:r>
          </a:p>
          <a:p>
            <a:pPr lvl="1" eaLnBrk="1" hangingPunct="1"/>
            <a:r>
              <a:rPr lang="en-US" smtClean="0"/>
              <a:t>the use of measurements in models that have uncertain</a:t>
            </a:r>
          </a:p>
          <a:p>
            <a:pPr lvl="2" eaLnBrk="1" hangingPunct="1"/>
            <a:r>
              <a:rPr lang="en-US" sz="2400" smtClean="0"/>
              <a:t>assumptions</a:t>
            </a:r>
          </a:p>
          <a:p>
            <a:pPr lvl="2" eaLnBrk="1" hangingPunct="1"/>
            <a:r>
              <a:rPr lang="en-US" sz="2400" smtClean="0"/>
              <a:t>parameters</a:t>
            </a:r>
          </a:p>
          <a:p>
            <a:pPr lvl="2" eaLnBrk="1" hangingPunct="1"/>
            <a:r>
              <a:rPr lang="en-US" sz="2400" smtClean="0"/>
              <a:t>form</a:t>
            </a:r>
          </a:p>
          <a:p>
            <a:pPr lvl="1" eaLnBrk="1" hangingPunct="1"/>
            <a:r>
              <a:rPr lang="en-US" smtClean="0"/>
              <a:t>representativeness (e.g., of a breathing-zone air sample)</a:t>
            </a:r>
          </a:p>
          <a:p>
            <a:pPr lvl="1" eaLnBrk="1" hangingPunct="1"/>
            <a:r>
              <a:rPr lang="en-US" smtClean="0"/>
              <a:t>inference from measurements (e.g., dose-response relationship)</a:t>
            </a:r>
          </a:p>
        </p:txBody>
      </p:sp>
      <p:sp>
        <p:nvSpPr>
          <p:cNvPr id="79877" name="Text Box 4"/>
          <p:cNvSpPr txBox="1">
            <a:spLocks noChangeArrowheads="1"/>
          </p:cNvSpPr>
          <p:nvPr/>
        </p:nvSpPr>
        <p:spPr bwMode="auto">
          <a:xfrm>
            <a:off x="265113" y="5830888"/>
            <a:ext cx="5770562"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ea typeface="ＭＳ Ｐゴシック" pitchFamily="-109" charset="-128"/>
              </a:defRPr>
            </a:lvl1pPr>
            <a:lvl2pPr marL="742950" indent="-285750" eaLnBrk="0" hangingPunct="0">
              <a:defRPr sz="1200">
                <a:solidFill>
                  <a:schemeClr val="tx1"/>
                </a:solidFill>
                <a:latin typeface="Arial" charset="0"/>
                <a:ea typeface="ＭＳ Ｐゴシック" pitchFamily="-109" charset="-128"/>
              </a:defRPr>
            </a:lvl2pPr>
            <a:lvl3pPr marL="1143000" indent="-228600" eaLnBrk="0" hangingPunct="0">
              <a:defRPr sz="1200">
                <a:solidFill>
                  <a:schemeClr val="tx1"/>
                </a:solidFill>
                <a:latin typeface="Arial" charset="0"/>
                <a:ea typeface="ＭＳ Ｐゴシック" pitchFamily="-109" charset="-128"/>
              </a:defRPr>
            </a:lvl3pPr>
            <a:lvl4pPr marL="1600200" indent="-228600" eaLnBrk="0" hangingPunct="0">
              <a:defRPr sz="1200">
                <a:solidFill>
                  <a:schemeClr val="tx1"/>
                </a:solidFill>
                <a:latin typeface="Arial" charset="0"/>
                <a:ea typeface="ＭＳ Ｐゴシック" pitchFamily="-109" charset="-128"/>
              </a:defRPr>
            </a:lvl4pPr>
            <a:lvl5pPr marL="2057400" indent="-228600" eaLnBrk="0" hangingPunct="0">
              <a:defRPr sz="1200">
                <a:solidFill>
                  <a:schemeClr val="tx1"/>
                </a:solidFill>
                <a:latin typeface="Arial" charset="0"/>
                <a:ea typeface="ＭＳ Ｐゴシック" pitchFamily="-109" charset="-128"/>
              </a:defRPr>
            </a:lvl5pPr>
            <a:lvl6pPr marL="2514600" indent="-228600" algn="ctr" eaLnBrk="0" fontAlgn="base" hangingPunct="0">
              <a:spcBef>
                <a:spcPct val="0"/>
              </a:spcBef>
              <a:spcAft>
                <a:spcPct val="0"/>
              </a:spcAft>
              <a:defRPr sz="1200">
                <a:solidFill>
                  <a:schemeClr val="tx1"/>
                </a:solidFill>
                <a:latin typeface="Arial" charset="0"/>
                <a:ea typeface="ＭＳ Ｐゴシック" pitchFamily="-109" charset="-128"/>
              </a:defRPr>
            </a:lvl6pPr>
            <a:lvl7pPr marL="2971800" indent="-228600" algn="ctr" eaLnBrk="0" fontAlgn="base" hangingPunct="0">
              <a:spcBef>
                <a:spcPct val="0"/>
              </a:spcBef>
              <a:spcAft>
                <a:spcPct val="0"/>
              </a:spcAft>
              <a:defRPr sz="1200">
                <a:solidFill>
                  <a:schemeClr val="tx1"/>
                </a:solidFill>
                <a:latin typeface="Arial" charset="0"/>
                <a:ea typeface="ＭＳ Ｐゴシック" pitchFamily="-109" charset="-128"/>
              </a:defRPr>
            </a:lvl7pPr>
            <a:lvl8pPr marL="3429000" indent="-228600" algn="ctr" eaLnBrk="0" fontAlgn="base" hangingPunct="0">
              <a:spcBef>
                <a:spcPct val="0"/>
              </a:spcBef>
              <a:spcAft>
                <a:spcPct val="0"/>
              </a:spcAft>
              <a:defRPr sz="1200">
                <a:solidFill>
                  <a:schemeClr val="tx1"/>
                </a:solidFill>
                <a:latin typeface="Arial" charset="0"/>
                <a:ea typeface="ＭＳ Ｐゴシック" pitchFamily="-109" charset="-128"/>
              </a:defRPr>
            </a:lvl8pPr>
            <a:lvl9pPr marL="3886200" indent="-228600" algn="ctr" eaLnBrk="0" fontAlgn="base" hangingPunct="0">
              <a:spcBef>
                <a:spcPct val="0"/>
              </a:spcBef>
              <a:spcAft>
                <a:spcPct val="0"/>
              </a:spcAft>
              <a:defRPr sz="1200">
                <a:solidFill>
                  <a:schemeClr val="tx1"/>
                </a:solidFill>
                <a:latin typeface="Arial" charset="0"/>
                <a:ea typeface="ＭＳ Ｐゴシック" pitchFamily="-109" charset="-128"/>
              </a:defRPr>
            </a:lvl9pPr>
          </a:lstStyle>
          <a:p>
            <a:pPr algn="l" eaLnBrk="1" hangingPunct="1">
              <a:spcBef>
                <a:spcPct val="50000"/>
              </a:spcBef>
            </a:pPr>
            <a:r>
              <a:rPr lang="en-US" sz="1400">
                <a:latin typeface="Times New Roman" pitchFamily="18" charset="0"/>
              </a:rPr>
              <a:t>ISO. 2008. </a:t>
            </a:r>
            <a:r>
              <a:rPr lang="en-US" sz="1400" i="1">
                <a:latin typeface="Times New Roman" pitchFamily="18" charset="0"/>
              </a:rPr>
              <a:t>Uncertainty of Measurement - Part 3: Guide to the expression of uncertainty in measurement (GUM: 1995).</a:t>
            </a:r>
            <a:r>
              <a:rPr lang="en-US" sz="1400">
                <a:latin typeface="Times New Roman" pitchFamily="18" charset="0"/>
              </a:rPr>
              <a:t> Guide 98-3 (2008), International Organization for Standardization, Geneva, Switzerland.</a:t>
            </a:r>
          </a:p>
        </p:txBody>
      </p:sp>
      <p:sp>
        <p:nvSpPr>
          <p:cNvPr id="6" name="Rectangle 5"/>
          <p:cNvSpPr>
            <a:spLocks noChangeArrowheads="1"/>
          </p:cNvSpPr>
          <p:nvPr/>
        </p:nvSpPr>
        <p:spPr bwMode="auto">
          <a:xfrm>
            <a:off x="398463" y="2787650"/>
            <a:ext cx="8435975" cy="3022600"/>
          </a:xfrm>
          <a:prstGeom prst="rect">
            <a:avLst/>
          </a:prstGeom>
          <a:solidFill>
            <a:srgbClr val="FF0000">
              <a:alpha val="10196"/>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987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987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987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9877">
                                            <p:txEl>
                                              <p:pRg st="0" end="0"/>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9876">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9876">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9876">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9876">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9876">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9876">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987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lide Number Placeholder 5"/>
          <p:cNvSpPr>
            <a:spLocks noGrp="1"/>
          </p:cNvSpPr>
          <p:nvPr>
            <p:ph type="sldNum" sz="quarter" idx="12"/>
          </p:nvPr>
        </p:nvSpPr>
        <p:spPr/>
        <p:txBody>
          <a:bodyPr/>
          <a:lstStyle/>
          <a:p>
            <a:pPr>
              <a:defRPr/>
            </a:pPr>
            <a:fld id="{3690D855-0E0B-4EE3-8348-92EF4E41D6D5}" type="slidenum">
              <a:rPr lang="en-US"/>
              <a:pPr>
                <a:defRPr/>
              </a:pPr>
              <a:t>5</a:t>
            </a:fld>
            <a:endParaRPr lang="en-US"/>
          </a:p>
        </p:txBody>
      </p:sp>
      <p:sp>
        <p:nvSpPr>
          <p:cNvPr id="22531" name="Rectangle 2"/>
          <p:cNvSpPr>
            <a:spLocks noGrp="1" noChangeArrowheads="1"/>
          </p:cNvSpPr>
          <p:nvPr>
            <p:ph type="title"/>
          </p:nvPr>
        </p:nvSpPr>
        <p:spPr/>
        <p:txBody>
          <a:bodyPr/>
          <a:lstStyle/>
          <a:p>
            <a:pPr eaLnBrk="1" hangingPunct="1"/>
            <a:r>
              <a:rPr lang="en-US" sz="2800" smtClean="0"/>
              <a:t>2008 ISO GUM General Metrological Terms - 1</a:t>
            </a:r>
          </a:p>
        </p:txBody>
      </p:sp>
      <p:graphicFrame>
        <p:nvGraphicFramePr>
          <p:cNvPr id="494621" name="Group 29"/>
          <p:cNvGraphicFramePr>
            <a:graphicFrameLocks noGrp="1"/>
          </p:cNvGraphicFramePr>
          <p:nvPr/>
        </p:nvGraphicFramePr>
        <p:xfrm>
          <a:off x="260350" y="1120775"/>
          <a:ext cx="8651875" cy="4200702"/>
        </p:xfrm>
        <a:graphic>
          <a:graphicData uri="http://schemas.openxmlformats.org/drawingml/2006/table">
            <a:tbl>
              <a:tblPr/>
              <a:tblGrid>
                <a:gridCol w="2395538"/>
                <a:gridCol w="6256337"/>
              </a:tblGrid>
              <a:tr h="366669">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ISO-GUM Term</a:t>
                      </a:r>
                    </a:p>
                  </a:txBody>
                  <a:tcPr marT="45714" marB="45714"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Meaning</a:t>
                      </a:r>
                    </a:p>
                  </a:txBody>
                  <a:tcPr marT="45714" marB="45714"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2225">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(measurable) quantity</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attribute of a phenomenon, body, or substance that may be distinguished qualitatively and determined quantitatively</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3812">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value (of a quantity)</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magnitude of a particular quantity generally expressed as a unit of measurement multiplied by a number</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32003">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value of a measurand</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15000"/>
                        </a:spcBef>
                        <a:spcAft>
                          <a:spcPct val="0"/>
                        </a:spcAft>
                        <a:buClrTx/>
                        <a:buSzTx/>
                        <a:buFontTx/>
                        <a:buNone/>
                        <a:tabLst/>
                        <a:defRPr/>
                      </a:pPr>
                      <a:r>
                        <a:rPr kumimoji="0" lang="en-US" sz="1800" b="0" i="0" u="none" strike="noStrike" cap="none" normalizeH="0" baseline="0" dirty="0" smtClean="0">
                          <a:ln>
                            <a:noFill/>
                          </a:ln>
                          <a:solidFill>
                            <a:schemeClr val="tx1"/>
                          </a:solidFill>
                          <a:effectLst/>
                          <a:latin typeface="Times New Roman" pitchFamily="18" charset="0"/>
                        </a:rPr>
                        <a:t>particular quantity subject to measurement. [the unknown value of a physical quantity representing the “true state of Nature” This is sometimes called the “true value” or the “actual value”]</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32003">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conventional true value (of a quantity)</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value attributed to a particular quantity and accepted, sometimes by convention, as having an uncertainty appropriate for a given purpose</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3812">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measurement</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set of operations having the object of determining a value of a quantity</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2555" name="Rectangle 4"/>
          <p:cNvSpPr>
            <a:spLocks noChangeArrowheads="1"/>
          </p:cNvSpPr>
          <p:nvPr/>
        </p:nvSpPr>
        <p:spPr bwMode="auto">
          <a:xfrm>
            <a:off x="1268413" y="2963863"/>
            <a:ext cx="1120775" cy="280987"/>
          </a:xfrm>
          <a:prstGeom prst="rect">
            <a:avLst/>
          </a:prstGeom>
          <a:solidFill>
            <a:srgbClr val="FF0000">
              <a:alpha val="10196"/>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lide Number Placeholder 5"/>
          <p:cNvSpPr>
            <a:spLocks noGrp="1"/>
          </p:cNvSpPr>
          <p:nvPr>
            <p:ph type="sldNum" sz="quarter" idx="12"/>
          </p:nvPr>
        </p:nvSpPr>
        <p:spPr/>
        <p:txBody>
          <a:bodyPr/>
          <a:lstStyle/>
          <a:p>
            <a:pPr>
              <a:defRPr/>
            </a:pPr>
            <a:fld id="{2042180B-BE68-44AF-B441-33557FF19497}" type="slidenum">
              <a:rPr lang="en-US"/>
              <a:pPr>
                <a:defRPr/>
              </a:pPr>
              <a:t>6</a:t>
            </a:fld>
            <a:endParaRPr lang="en-US"/>
          </a:p>
        </p:txBody>
      </p:sp>
      <p:sp>
        <p:nvSpPr>
          <p:cNvPr id="23555" name="Rectangle 2"/>
          <p:cNvSpPr>
            <a:spLocks noGrp="1" noChangeArrowheads="1"/>
          </p:cNvSpPr>
          <p:nvPr>
            <p:ph type="title"/>
          </p:nvPr>
        </p:nvSpPr>
        <p:spPr/>
        <p:txBody>
          <a:bodyPr/>
          <a:lstStyle/>
          <a:p>
            <a:pPr eaLnBrk="1" hangingPunct="1"/>
            <a:r>
              <a:rPr lang="en-US" sz="2800" smtClean="0"/>
              <a:t>2008 ISO GUM General Metrological Terms - 3</a:t>
            </a:r>
          </a:p>
        </p:txBody>
      </p:sp>
      <p:graphicFrame>
        <p:nvGraphicFramePr>
          <p:cNvPr id="496669" name="Group 29"/>
          <p:cNvGraphicFramePr>
            <a:graphicFrameLocks noGrp="1"/>
          </p:cNvGraphicFramePr>
          <p:nvPr/>
        </p:nvGraphicFramePr>
        <p:xfrm>
          <a:off x="260350" y="1120775"/>
          <a:ext cx="8651875" cy="4181474"/>
        </p:xfrm>
        <a:graphic>
          <a:graphicData uri="http://schemas.openxmlformats.org/drawingml/2006/table">
            <a:tbl>
              <a:tblPr/>
              <a:tblGrid>
                <a:gridCol w="2395538"/>
                <a:gridCol w="6256337"/>
              </a:tblGrid>
              <a:tr h="366764">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ISO-GUM Term</a:t>
                      </a:r>
                    </a:p>
                  </a:txBody>
                  <a:tcPr marT="45726" marB="45726"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Meaning</a:t>
                      </a:r>
                    </a:p>
                  </a:txBody>
                  <a:tcPr marT="45726" marB="45726"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4376">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result of a measurement</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value attributed to a measurand, obtained by measurement</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5298">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uncorrected result</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result of a measurement before correction for systematic error </a:t>
                      </a:r>
                      <a:r>
                        <a:rPr kumimoji="0" lang="en-US" sz="1800" b="0" i="1" u="none" strike="noStrike" cap="none" normalizeH="0" baseline="0" dirty="0" smtClean="0">
                          <a:ln>
                            <a:noFill/>
                          </a:ln>
                          <a:solidFill>
                            <a:schemeClr val="tx1"/>
                          </a:solidFill>
                          <a:effectLst/>
                          <a:latin typeface="Times New Roman" pitchFamily="18" charset="0"/>
                        </a:rPr>
                        <a:t>(i.e., bias)</a:t>
                      </a:r>
                      <a:r>
                        <a:rPr kumimoji="0" lang="en-US" sz="1800" b="0" i="0" u="none" strike="noStrike" cap="none" normalizeH="0" baseline="0" dirty="0" smtClean="0">
                          <a:ln>
                            <a:noFill/>
                          </a:ln>
                          <a:solidFill>
                            <a:schemeClr val="tx1"/>
                          </a:solidFill>
                          <a:effectLst/>
                          <a:latin typeface="Times New Roman" pitchFamily="18" charset="0"/>
                        </a:rPr>
                        <a:t> </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5298">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corrected result</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result of a measurement after correction for systematic error </a:t>
                      </a:r>
                      <a:r>
                        <a:rPr kumimoji="0" lang="en-US" sz="1800" b="0" i="1" u="none" strike="noStrike" cap="none" normalizeH="0" baseline="0" dirty="0" smtClean="0">
                          <a:ln>
                            <a:noFill/>
                          </a:ln>
                          <a:solidFill>
                            <a:schemeClr val="tx1"/>
                          </a:solidFill>
                          <a:effectLst/>
                          <a:latin typeface="Times New Roman" pitchFamily="18" charset="0"/>
                        </a:rPr>
                        <a:t>(i.e., bias)</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5298">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accuracy of measurement</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closeness of the agreement between the result of a measurement and a true value of the measurand</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32220">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repeatability (of results of measurements)</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closeness of the agreement between the results of successive measurements of the same measurand carried out under the same conditions of measurement</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32220">
                <a:tc>
                  <a:txBody>
                    <a:bodyPr/>
                    <a:lstStyle/>
                    <a:p>
                      <a:pPr marL="0" marR="0" lvl="0" indent="0" algn="l" defTabSz="914400" rtl="0" eaLnBrk="1" fontAlgn="base" latinLnBrk="0" hangingPunct="1">
                        <a:lnSpc>
                          <a:spcPct val="90000"/>
                        </a:lnSpc>
                        <a:spcBef>
                          <a:spcPct val="15000"/>
                        </a:spcBef>
                        <a:spcAft>
                          <a:spcPct val="0"/>
                        </a:spcAft>
                        <a:buClrTx/>
                        <a:buSzTx/>
                        <a:buFontTx/>
                        <a:buNone/>
                        <a:tabLst/>
                        <a:defRPr/>
                      </a:pPr>
                      <a:r>
                        <a:rPr kumimoji="0" lang="en-US" sz="1800" b="0" i="0" u="none" strike="noStrike" cap="none" normalizeH="0" baseline="0" dirty="0" smtClean="0">
                          <a:ln>
                            <a:noFill/>
                          </a:ln>
                          <a:solidFill>
                            <a:schemeClr val="tx1"/>
                          </a:solidFill>
                          <a:effectLst/>
                          <a:latin typeface="Times New Roman" pitchFamily="18" charset="0"/>
                        </a:rPr>
                        <a:t>reproducibility (of results of measurements)</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15000"/>
                        </a:spcBef>
                        <a:spcAft>
                          <a:spcPct val="0"/>
                        </a:spcAft>
                        <a:buClrTx/>
                        <a:buSzTx/>
                        <a:buFontTx/>
                        <a:buNone/>
                        <a:tabLst/>
                        <a:defRPr/>
                      </a:pPr>
                      <a:r>
                        <a:rPr kumimoji="0" lang="en-US" sz="1800" b="0" i="0" u="none" strike="noStrike" cap="none" normalizeH="0" baseline="0" dirty="0" smtClean="0">
                          <a:ln>
                            <a:noFill/>
                          </a:ln>
                          <a:solidFill>
                            <a:schemeClr val="tx1"/>
                          </a:solidFill>
                          <a:effectLst/>
                          <a:latin typeface="Times New Roman" pitchFamily="18" charset="0"/>
                        </a:rPr>
                        <a:t>closeness of agreement between the results of measurements of the same measurand carried out under changed conditions of measurement</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Slide Number Placeholder 5"/>
          <p:cNvSpPr>
            <a:spLocks noGrp="1"/>
          </p:cNvSpPr>
          <p:nvPr>
            <p:ph type="sldNum" sz="quarter" idx="12"/>
          </p:nvPr>
        </p:nvSpPr>
        <p:spPr/>
        <p:txBody>
          <a:bodyPr/>
          <a:lstStyle/>
          <a:p>
            <a:pPr>
              <a:defRPr/>
            </a:pPr>
            <a:fld id="{BF7E5856-3912-4021-89F3-4B8FDE9FE50C}" type="slidenum">
              <a:rPr lang="en-US"/>
              <a:pPr>
                <a:defRPr/>
              </a:pPr>
              <a:t>7</a:t>
            </a:fld>
            <a:endParaRPr lang="en-US"/>
          </a:p>
        </p:txBody>
      </p:sp>
      <p:sp>
        <p:nvSpPr>
          <p:cNvPr id="24579" name="Rectangle 2"/>
          <p:cNvSpPr>
            <a:spLocks noGrp="1" noChangeArrowheads="1"/>
          </p:cNvSpPr>
          <p:nvPr>
            <p:ph type="title"/>
          </p:nvPr>
        </p:nvSpPr>
        <p:spPr>
          <a:xfrm>
            <a:off x="187325" y="312738"/>
            <a:ext cx="8745538" cy="350837"/>
          </a:xfrm>
        </p:spPr>
        <p:txBody>
          <a:bodyPr/>
          <a:lstStyle/>
          <a:p>
            <a:pPr eaLnBrk="1" hangingPunct="1"/>
            <a:r>
              <a:rPr lang="en-US" sz="2800" smtClean="0"/>
              <a:t>2008 ISO GUM General Metrological Terms - 5</a:t>
            </a:r>
          </a:p>
        </p:txBody>
      </p:sp>
      <p:graphicFrame>
        <p:nvGraphicFramePr>
          <p:cNvPr id="498714" name="Group 26"/>
          <p:cNvGraphicFramePr>
            <a:graphicFrameLocks noGrp="1"/>
          </p:cNvGraphicFramePr>
          <p:nvPr/>
        </p:nvGraphicFramePr>
        <p:xfrm>
          <a:off x="260350" y="1158875"/>
          <a:ext cx="8651875" cy="4327591"/>
        </p:xfrm>
        <a:graphic>
          <a:graphicData uri="http://schemas.openxmlformats.org/drawingml/2006/table">
            <a:tbl>
              <a:tblPr/>
              <a:tblGrid>
                <a:gridCol w="2395538"/>
                <a:gridCol w="6256337"/>
              </a:tblGrid>
              <a:tr h="350827">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ISO-GUM Term</a:t>
                      </a:r>
                    </a:p>
                  </a:txBody>
                  <a:tcPr marT="45719" marB="45719"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Meaning</a:t>
                      </a:r>
                    </a:p>
                  </a:txBody>
                  <a:tcPr marT="45719" marB="45719"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78957">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uncertainty (of measurement)</a:t>
                      </a: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parameter, associated with the result of a measurement, that characterizes the dispersion of the values that could reasonably be attributed to the measurand. </a:t>
                      </a:r>
                      <a:r>
                        <a:rPr kumimoji="0" lang="en-US" sz="1800" b="0" i="1" u="none" strike="noStrike" cap="none" normalizeH="0" baseline="0" dirty="0" smtClean="0">
                          <a:ln>
                            <a:noFill/>
                          </a:ln>
                          <a:solidFill>
                            <a:schemeClr val="tx1"/>
                          </a:solidFill>
                          <a:effectLst/>
                          <a:latin typeface="Times New Roman" pitchFamily="18" charset="0"/>
                        </a:rPr>
                        <a:t>It is a bound for the likely size of the measurement error.</a:t>
                      </a: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78957">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error (of measurement)</a:t>
                      </a: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result of a measurement minus a true value of the measurand </a:t>
                      </a:r>
                      <a:r>
                        <a:rPr kumimoji="0" lang="en-US" sz="1800" b="0" i="1" u="none" strike="noStrike" cap="none" normalizeH="0" baseline="0" dirty="0" smtClean="0">
                          <a:ln>
                            <a:noFill/>
                          </a:ln>
                          <a:solidFill>
                            <a:schemeClr val="tx1"/>
                          </a:solidFill>
                          <a:effectLst/>
                          <a:latin typeface="Times New Roman" pitchFamily="18" charset="0"/>
                        </a:rPr>
                        <a:t>(i.e., the [unknowable] difference between a measured result the actual value of the measurand</a:t>
                      </a:r>
                      <a:r>
                        <a:rPr kumimoji="0" lang="en-US" sz="1800" b="0" i="0" u="none" strike="noStrike" cap="none" normalizeH="0" baseline="0" dirty="0" smtClean="0">
                          <a:ln>
                            <a:noFill/>
                          </a:ln>
                          <a:solidFill>
                            <a:schemeClr val="tx1"/>
                          </a:solidFill>
                          <a:effectLst/>
                          <a:latin typeface="Times New Roman" pitchFamily="18" charset="0"/>
                        </a:rPr>
                        <a:t>.) “Error is an idealized concept and errors cannot be known exactly” (Note 3.2.1)</a:t>
                      </a: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4204">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relative error</a:t>
                      </a: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error of measurement divided by a true value of the measurand</a:t>
                      </a: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2290">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correction</a:t>
                      </a: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value added algebraically to the uncorrected result of a measurement to compensate for systematic error</a:t>
                      </a: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2290">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correction factor</a:t>
                      </a: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Numerical factor by which the uncorrected result of a measurement is multiplied to compensate for systematic error</a:t>
                      </a: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smtClean="0"/>
              <a:t>Types of Uncertainty in Models (Wikipedia)</a:t>
            </a:r>
          </a:p>
        </p:txBody>
      </p:sp>
      <p:sp>
        <p:nvSpPr>
          <p:cNvPr id="3" name="Content Placeholder 2"/>
          <p:cNvSpPr>
            <a:spLocks noGrp="1"/>
          </p:cNvSpPr>
          <p:nvPr>
            <p:ph idx="1"/>
          </p:nvPr>
        </p:nvSpPr>
        <p:spPr/>
        <p:txBody>
          <a:bodyPr/>
          <a:lstStyle/>
          <a:p>
            <a:pPr marL="514350" indent="-514350">
              <a:buFont typeface="+mj-lt"/>
              <a:buAutoNum type="arabicPeriod"/>
              <a:defRPr/>
            </a:pPr>
            <a:r>
              <a:rPr lang="en-US" dirty="0" smtClean="0"/>
              <a:t>Uncertainty due to variability of input and / or model parameters when the characterization of the variability is available (e.g., with probability density functions, </a:t>
            </a:r>
            <a:r>
              <a:rPr lang="en-US" dirty="0" err="1" smtClean="0"/>
              <a:t>pdf</a:t>
            </a:r>
            <a:r>
              <a:rPr lang="en-US" dirty="0" smtClean="0"/>
              <a:t>)</a:t>
            </a:r>
          </a:p>
          <a:p>
            <a:pPr marL="514350" indent="-514350">
              <a:buFont typeface="+mj-lt"/>
              <a:buAutoNum type="arabicPeriod"/>
              <a:defRPr/>
            </a:pPr>
            <a:r>
              <a:rPr lang="en-US" dirty="0" smtClean="0"/>
              <a:t>Uncertainty due to variability of input and/or model parameters when the corresponding variability characterization is not available</a:t>
            </a:r>
          </a:p>
          <a:p>
            <a:pPr marL="514350" indent="-514350">
              <a:buFont typeface="+mj-lt"/>
              <a:buAutoNum type="arabicPeriod"/>
              <a:defRPr/>
            </a:pPr>
            <a:r>
              <a:rPr lang="en-US" dirty="0" smtClean="0"/>
              <a:t>Uncertainty due to an unknown process or mechanism</a:t>
            </a:r>
          </a:p>
          <a:p>
            <a:pPr>
              <a:defRPr/>
            </a:pPr>
            <a:r>
              <a:rPr lang="en-US" dirty="0" smtClean="0"/>
              <a:t>Type 1 uncertainty, which depends on chance, may be referred to as </a:t>
            </a:r>
            <a:r>
              <a:rPr lang="en-US" b="1" i="1" dirty="0" smtClean="0"/>
              <a:t>aleatory</a:t>
            </a:r>
            <a:r>
              <a:rPr lang="en-US" dirty="0" smtClean="0"/>
              <a:t> or </a:t>
            </a:r>
            <a:r>
              <a:rPr lang="en-US" b="1" i="1" dirty="0" smtClean="0"/>
              <a:t>statistical uncertainty</a:t>
            </a:r>
          </a:p>
          <a:p>
            <a:pPr>
              <a:defRPr/>
            </a:pPr>
            <a:r>
              <a:rPr lang="en-US" dirty="0" smtClean="0"/>
              <a:t>Type 2 and 3 are referred to as </a:t>
            </a:r>
            <a:r>
              <a:rPr lang="en-US" b="1" i="1" dirty="0" smtClean="0"/>
              <a:t>epistemic</a:t>
            </a:r>
            <a:r>
              <a:rPr lang="en-US" dirty="0" smtClean="0"/>
              <a:t> or </a:t>
            </a:r>
            <a:r>
              <a:rPr lang="en-US" b="1" i="1" dirty="0" smtClean="0"/>
              <a:t>systematic uncertainties</a:t>
            </a:r>
          </a:p>
          <a:p>
            <a:pPr>
              <a:buFontTx/>
              <a:buNone/>
              <a:defRPr/>
            </a:pPr>
            <a:r>
              <a:rPr lang="en-US" sz="1600" dirty="0" smtClean="0">
                <a:hlinkClick r:id="rId2"/>
              </a:rPr>
              <a:t>http://en.wikipedia.org/wiki/Uncertainty_quantification</a:t>
            </a:r>
            <a:r>
              <a:rPr lang="en-US" sz="1600" dirty="0" smtClean="0"/>
              <a:t> </a:t>
            </a:r>
            <a:endParaRPr lang="en-US" sz="1600" dirty="0"/>
          </a:p>
        </p:txBody>
      </p:sp>
      <p:sp>
        <p:nvSpPr>
          <p:cNvPr id="4" name="Slide Number Placeholder 3"/>
          <p:cNvSpPr>
            <a:spLocks noGrp="1"/>
          </p:cNvSpPr>
          <p:nvPr>
            <p:ph type="sldNum" sz="quarter" idx="12"/>
          </p:nvPr>
        </p:nvSpPr>
        <p:spPr/>
        <p:txBody>
          <a:bodyPr/>
          <a:lstStyle/>
          <a:p>
            <a:pPr>
              <a:defRPr/>
            </a:pPr>
            <a:fld id="{7BDA08B7-FC6F-4E03-8068-FE9992632A06}" type="slidenum">
              <a:rPr lang="en-US"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Slide Number Placeholder 5"/>
          <p:cNvSpPr>
            <a:spLocks noGrp="1"/>
          </p:cNvSpPr>
          <p:nvPr>
            <p:ph type="sldNum" sz="quarter" idx="12"/>
          </p:nvPr>
        </p:nvSpPr>
        <p:spPr/>
        <p:txBody>
          <a:bodyPr/>
          <a:lstStyle/>
          <a:p>
            <a:pPr>
              <a:defRPr/>
            </a:pPr>
            <a:fld id="{A08CC426-0BE8-4962-9043-55395357498B}" type="slidenum">
              <a:rPr lang="en-US"/>
              <a:pPr>
                <a:defRPr/>
              </a:pPr>
              <a:t>9</a:t>
            </a:fld>
            <a:endParaRPr lang="en-US"/>
          </a:p>
        </p:txBody>
      </p:sp>
      <p:sp>
        <p:nvSpPr>
          <p:cNvPr id="1030" name="Rectangle 2"/>
          <p:cNvSpPr>
            <a:spLocks noGrp="1" noChangeArrowheads="1"/>
          </p:cNvSpPr>
          <p:nvPr>
            <p:ph type="title"/>
          </p:nvPr>
        </p:nvSpPr>
        <p:spPr/>
        <p:txBody>
          <a:bodyPr/>
          <a:lstStyle/>
          <a:p>
            <a:pPr eaLnBrk="1" hangingPunct="1"/>
            <a:r>
              <a:rPr lang="en-US" sz="2800" smtClean="0"/>
              <a:t>2008 ISO GUM Basic Statistical Terms &amp; Concepts - 5</a:t>
            </a:r>
          </a:p>
        </p:txBody>
      </p:sp>
      <p:graphicFrame>
        <p:nvGraphicFramePr>
          <p:cNvPr id="504894" name="Group 62"/>
          <p:cNvGraphicFramePr>
            <a:graphicFrameLocks noGrp="1"/>
          </p:cNvGraphicFramePr>
          <p:nvPr/>
        </p:nvGraphicFramePr>
        <p:xfrm>
          <a:off x="260350" y="920750"/>
          <a:ext cx="8651875" cy="1373188"/>
        </p:xfrm>
        <a:graphic>
          <a:graphicData uri="http://schemas.openxmlformats.org/drawingml/2006/table">
            <a:tbl>
              <a:tblPr/>
              <a:tblGrid>
                <a:gridCol w="2395538"/>
                <a:gridCol w="6256337"/>
              </a:tblGrid>
              <a:tr h="366883">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ISO-GUM Term</a:t>
                      </a:r>
                    </a:p>
                  </a:txBody>
                  <a:tcPr marT="45741" marB="45741"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Meaning</a:t>
                      </a:r>
                    </a:p>
                  </a:txBody>
                  <a:tcPr marT="45741" marB="45741"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06305">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arithmetic mean; average</a:t>
                      </a:r>
                    </a:p>
                  </a:txBody>
                  <a:tcPr marT="45741" marB="4574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the sum of values divided by the number of values:</a:t>
                      </a:r>
                    </a:p>
                    <a:p>
                      <a:pPr marL="0" marR="0" lvl="0" indent="0" algn="l" defTabSz="914400" rtl="0" eaLnBrk="1" fontAlgn="base" latinLnBrk="0" hangingPunct="1">
                        <a:lnSpc>
                          <a:spcPct val="90000"/>
                        </a:lnSpc>
                        <a:spcBef>
                          <a:spcPct val="15000"/>
                        </a:spcBef>
                        <a:spcAft>
                          <a:spcPct val="0"/>
                        </a:spcAft>
                        <a:buClrTx/>
                        <a:buSzTx/>
                        <a:buFontTx/>
                        <a:buNone/>
                        <a:tabLst/>
                      </a:pPr>
                      <a:endParaRPr kumimoji="0" lang="en-US" sz="2000" b="0" i="0" u="none" strike="noStrike" cap="none" normalizeH="0" baseline="0" smtClean="0">
                        <a:ln>
                          <a:noFill/>
                        </a:ln>
                        <a:solidFill>
                          <a:schemeClr val="tx1"/>
                        </a:solidFill>
                        <a:effectLst/>
                        <a:latin typeface="Times New Roman" pitchFamily="18" charset="0"/>
                      </a:endParaRPr>
                    </a:p>
                    <a:p>
                      <a:pPr marL="0" marR="0" lvl="0" indent="0" algn="l" defTabSz="914400" rtl="0" eaLnBrk="1" fontAlgn="base" latinLnBrk="0" hangingPunct="1">
                        <a:lnSpc>
                          <a:spcPct val="90000"/>
                        </a:lnSpc>
                        <a:spcBef>
                          <a:spcPct val="15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 </a:t>
                      </a:r>
                    </a:p>
                  </a:txBody>
                  <a:tcPr marT="45741" marB="4574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042" name="Rectangle 14"/>
          <p:cNvSpPr>
            <a:spLocks noChangeArrowheads="1"/>
          </p:cNvSpPr>
          <p:nvPr/>
        </p:nvSpPr>
        <p:spPr bwMode="auto">
          <a:xfrm>
            <a:off x="0" y="3257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1043" name="Rectangle 15"/>
          <p:cNvSpPr>
            <a:spLocks noChangeArrowheads="1"/>
          </p:cNvSpPr>
          <p:nvPr/>
        </p:nvSpPr>
        <p:spPr bwMode="auto">
          <a:xfrm>
            <a:off x="0" y="32813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1044" name="Rectangle 16"/>
          <p:cNvSpPr>
            <a:spLocks noChangeArrowheads="1"/>
          </p:cNvSpPr>
          <p:nvPr/>
        </p:nvSpPr>
        <p:spPr bwMode="auto">
          <a:xfrm>
            <a:off x="0" y="32432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graphicFrame>
        <p:nvGraphicFramePr>
          <p:cNvPr id="1026" name="Object 17"/>
          <p:cNvGraphicFramePr>
            <a:graphicFrameLocks noChangeAspect="1"/>
          </p:cNvGraphicFramePr>
          <p:nvPr/>
        </p:nvGraphicFramePr>
        <p:xfrm>
          <a:off x="4572000" y="1549400"/>
          <a:ext cx="1171575" cy="642938"/>
        </p:xfrm>
        <a:graphic>
          <a:graphicData uri="http://schemas.openxmlformats.org/presentationml/2006/ole">
            <mc:AlternateContent xmlns:mc="http://schemas.openxmlformats.org/markup-compatibility/2006">
              <mc:Choice xmlns:v="urn:schemas-microsoft-com:vml" Requires="v">
                <p:oleObj spid="_x0000_s1074" name="Equation" r:id="rId3" imgW="672808" imgH="368140" progId="Equation.3">
                  <p:embed/>
                </p:oleObj>
              </mc:Choice>
              <mc:Fallback>
                <p:oleObj name="Equation" r:id="rId3" imgW="672808" imgH="368140" progId="Equation.3">
                  <p:embed/>
                  <p:pic>
                    <p:nvPicPr>
                      <p:cNvPr id="0" name="Object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549400"/>
                        <a:ext cx="1171575" cy="6429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04893" name="Group 61"/>
          <p:cNvGraphicFramePr>
            <a:graphicFrameLocks noGrp="1"/>
          </p:cNvGraphicFramePr>
          <p:nvPr/>
        </p:nvGraphicFramePr>
        <p:xfrm>
          <a:off x="260350" y="2509838"/>
          <a:ext cx="8651875" cy="3692525"/>
        </p:xfrm>
        <a:graphic>
          <a:graphicData uri="http://schemas.openxmlformats.org/drawingml/2006/table">
            <a:tbl>
              <a:tblPr/>
              <a:tblGrid>
                <a:gridCol w="2395538"/>
                <a:gridCol w="6256337"/>
              </a:tblGrid>
              <a:tr h="640140">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Non- ISO-GUM Term</a:t>
                      </a:r>
                    </a:p>
                  </a:txBody>
                  <a:tcPr marT="45724" marB="45724"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Meaning</a:t>
                      </a:r>
                    </a:p>
                  </a:txBody>
                  <a:tcPr marT="45724" marB="45724"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46074">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geometric mean</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the </a:t>
                      </a:r>
                      <a:r>
                        <a:rPr kumimoji="0" lang="en-US" sz="2000" b="0" i="1" u="none" strike="noStrike" cap="none" normalizeH="0" baseline="0" smtClean="0">
                          <a:ln>
                            <a:noFill/>
                          </a:ln>
                          <a:solidFill>
                            <a:schemeClr val="tx1"/>
                          </a:solidFill>
                          <a:effectLst/>
                          <a:latin typeface="Times New Roman" pitchFamily="18" charset="0"/>
                        </a:rPr>
                        <a:t>n</a:t>
                      </a:r>
                      <a:r>
                        <a:rPr kumimoji="0" lang="en-US" sz="2000" b="0" i="0" u="none" strike="noStrike" cap="none" normalizeH="0" baseline="0" smtClean="0">
                          <a:ln>
                            <a:noFill/>
                          </a:ln>
                          <a:solidFill>
                            <a:schemeClr val="tx1"/>
                          </a:solidFill>
                          <a:effectLst/>
                          <a:latin typeface="Times New Roman" pitchFamily="18" charset="0"/>
                        </a:rPr>
                        <a:t>th root of the product of </a:t>
                      </a:r>
                      <a:r>
                        <a:rPr kumimoji="0" lang="en-US" sz="2000" b="0" i="1" u="none" strike="noStrike" cap="none" normalizeH="0" baseline="0" smtClean="0">
                          <a:ln>
                            <a:noFill/>
                          </a:ln>
                          <a:solidFill>
                            <a:schemeClr val="tx1"/>
                          </a:solidFill>
                          <a:effectLst/>
                          <a:latin typeface="Times New Roman" pitchFamily="18" charset="0"/>
                        </a:rPr>
                        <a:t>n</a:t>
                      </a:r>
                      <a:r>
                        <a:rPr kumimoji="0" lang="en-US" sz="2000" b="0" i="0" u="none" strike="noStrike" cap="none" normalizeH="0" baseline="0" smtClean="0">
                          <a:ln>
                            <a:noFill/>
                          </a:ln>
                          <a:solidFill>
                            <a:schemeClr val="tx1"/>
                          </a:solidFill>
                          <a:effectLst/>
                          <a:latin typeface="Times New Roman" pitchFamily="18" charset="0"/>
                        </a:rPr>
                        <a:t> values:</a:t>
                      </a:r>
                    </a:p>
                    <a:p>
                      <a:pPr marL="0" marR="0" lvl="0" indent="0" algn="l" defTabSz="914400" rtl="0" eaLnBrk="1" fontAlgn="base" latinLnBrk="0" hangingPunct="1">
                        <a:lnSpc>
                          <a:spcPct val="90000"/>
                        </a:lnSpc>
                        <a:spcBef>
                          <a:spcPct val="15000"/>
                        </a:spcBef>
                        <a:spcAft>
                          <a:spcPct val="0"/>
                        </a:spcAft>
                        <a:buClrTx/>
                        <a:buSzTx/>
                        <a:buFontTx/>
                        <a:buNone/>
                        <a:tabLst/>
                      </a:pPr>
                      <a:endParaRPr kumimoji="0" lang="en-US" sz="2000" b="0" i="0" u="none" strike="noStrike" cap="none" normalizeH="0" baseline="0" smtClean="0">
                        <a:ln>
                          <a:noFill/>
                        </a:ln>
                        <a:solidFill>
                          <a:schemeClr val="tx1"/>
                        </a:solidFill>
                        <a:effectLst/>
                        <a:latin typeface="Times New Roman" pitchFamily="18" charset="0"/>
                      </a:endParaRPr>
                    </a:p>
                    <a:p>
                      <a:pPr marL="0" marR="0" lvl="0" indent="0" algn="l" defTabSz="914400" rtl="0" eaLnBrk="1" fontAlgn="base" latinLnBrk="0" hangingPunct="1">
                        <a:lnSpc>
                          <a:spcPct val="90000"/>
                        </a:lnSpc>
                        <a:spcBef>
                          <a:spcPct val="15000"/>
                        </a:spcBef>
                        <a:spcAft>
                          <a:spcPct val="0"/>
                        </a:spcAft>
                        <a:buClrTx/>
                        <a:buSzTx/>
                        <a:buFontTx/>
                        <a:buNone/>
                        <a:tabLst/>
                      </a:pPr>
                      <a:endParaRPr kumimoji="0" lang="en-US" sz="2000" b="0" i="0" u="none" strike="noStrike" cap="none" normalizeH="0" baseline="0" smtClean="0">
                        <a:ln>
                          <a:noFill/>
                        </a:ln>
                        <a:solidFill>
                          <a:schemeClr val="tx1"/>
                        </a:solidFill>
                        <a:effectLst/>
                        <a:latin typeface="Times New Roman" pitchFamily="18" charset="0"/>
                      </a:endParaRPr>
                    </a:p>
                    <a:p>
                      <a:pPr marL="0" marR="0" lvl="0" indent="0" algn="l" defTabSz="914400" rtl="0" eaLnBrk="1" fontAlgn="base" latinLnBrk="0" hangingPunct="1">
                        <a:lnSpc>
                          <a:spcPct val="90000"/>
                        </a:lnSpc>
                        <a:spcBef>
                          <a:spcPct val="15000"/>
                        </a:spcBef>
                        <a:spcAft>
                          <a:spcPct val="0"/>
                        </a:spcAft>
                        <a:buClrTx/>
                        <a:buSzTx/>
                        <a:buFontTx/>
                        <a:buNone/>
                        <a:tabLst/>
                      </a:pPr>
                      <a:endParaRPr kumimoji="0" lang="en-US" sz="2000" b="0" i="0" u="none" strike="noStrike" cap="none" normalizeH="0" baseline="0" smtClean="0">
                        <a:ln>
                          <a:noFill/>
                        </a:ln>
                        <a:solidFill>
                          <a:schemeClr val="tx1"/>
                        </a:solidFill>
                        <a:effectLst/>
                        <a:latin typeface="Times New Roman" pitchFamily="18" charset="0"/>
                      </a:endParaRPr>
                    </a:p>
                    <a:p>
                      <a:pPr marL="0" marR="0" lvl="0" indent="0" algn="l" defTabSz="914400" rtl="0" eaLnBrk="1" fontAlgn="base" latinLnBrk="0" hangingPunct="1">
                        <a:lnSpc>
                          <a:spcPct val="90000"/>
                        </a:lnSpc>
                        <a:spcBef>
                          <a:spcPct val="15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For 2 values, </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04982">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median</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the value in the middle of a distribution, such that there is an equal number of values above and below the median. Also known as the 50</a:t>
                      </a:r>
                      <a:r>
                        <a:rPr kumimoji="0" lang="en-US" sz="2000" b="0" i="0" u="none" strike="noStrike" cap="none" normalizeH="0" baseline="30000" smtClean="0">
                          <a:ln>
                            <a:noFill/>
                          </a:ln>
                          <a:solidFill>
                            <a:schemeClr val="tx1"/>
                          </a:solidFill>
                          <a:effectLst/>
                          <a:latin typeface="Times New Roman" pitchFamily="18" charset="0"/>
                        </a:rPr>
                        <a:t>th</a:t>
                      </a:r>
                      <a:r>
                        <a:rPr kumimoji="0" lang="en-US" sz="2000" b="0" i="0" u="none" strike="noStrike" cap="none" normalizeH="0" baseline="0" smtClean="0">
                          <a:ln>
                            <a:noFill/>
                          </a:ln>
                          <a:solidFill>
                            <a:schemeClr val="tx1"/>
                          </a:solidFill>
                          <a:effectLst/>
                          <a:latin typeface="Times New Roman" pitchFamily="18" charset="0"/>
                        </a:rPr>
                        <a:t> percentile, </a:t>
                      </a:r>
                      <a:r>
                        <a:rPr kumimoji="0" lang="en-US" sz="2000" b="0" i="1" u="none" strike="noStrike" cap="none" normalizeH="0" baseline="0" smtClean="0">
                          <a:ln>
                            <a:noFill/>
                          </a:ln>
                          <a:solidFill>
                            <a:schemeClr val="tx1"/>
                          </a:solidFill>
                          <a:effectLst/>
                          <a:latin typeface="Times New Roman" pitchFamily="18" charset="0"/>
                        </a:rPr>
                        <a:t>x</a:t>
                      </a:r>
                      <a:r>
                        <a:rPr kumimoji="0" lang="en-US" sz="2000" b="0" i="0" u="none" strike="noStrike" cap="none" normalizeH="0" baseline="-25000" smtClean="0">
                          <a:ln>
                            <a:noFill/>
                          </a:ln>
                          <a:solidFill>
                            <a:schemeClr val="tx1"/>
                          </a:solidFill>
                          <a:effectLst/>
                          <a:latin typeface="Times New Roman" pitchFamily="18" charset="0"/>
                        </a:rPr>
                        <a:t>50</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1329">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mode</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the most frequently occurring value</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027" name="Object 30"/>
          <p:cNvGraphicFramePr>
            <a:graphicFrameLocks noChangeAspect="1"/>
          </p:cNvGraphicFramePr>
          <p:nvPr/>
        </p:nvGraphicFramePr>
        <p:xfrm>
          <a:off x="4075113" y="3438525"/>
          <a:ext cx="2165350" cy="709613"/>
        </p:xfrm>
        <a:graphic>
          <a:graphicData uri="http://schemas.openxmlformats.org/presentationml/2006/ole">
            <mc:AlternateContent xmlns:mc="http://schemas.openxmlformats.org/markup-compatibility/2006">
              <mc:Choice xmlns:v="urn:schemas-microsoft-com:vml" Requires="v">
                <p:oleObj spid="_x0000_s1075" name="Equation" r:id="rId5" imgW="1244520" imgH="406080" progId="Equation.3">
                  <p:embed/>
                </p:oleObj>
              </mc:Choice>
              <mc:Fallback>
                <p:oleObj name="Equation" r:id="rId5" imgW="1244520" imgH="406080" progId="Equation.3">
                  <p:embed/>
                  <p:pic>
                    <p:nvPicPr>
                      <p:cNvPr id="0" name="Object 3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75113" y="3438525"/>
                        <a:ext cx="2165350" cy="7096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8" name="Object 44"/>
          <p:cNvGraphicFramePr>
            <a:graphicFrameLocks noChangeAspect="1"/>
          </p:cNvGraphicFramePr>
          <p:nvPr/>
        </p:nvGraphicFramePr>
        <p:xfrm>
          <a:off x="4135438" y="4397375"/>
          <a:ext cx="1281112" cy="442913"/>
        </p:xfrm>
        <a:graphic>
          <a:graphicData uri="http://schemas.openxmlformats.org/presentationml/2006/ole">
            <mc:AlternateContent xmlns:mc="http://schemas.openxmlformats.org/markup-compatibility/2006">
              <mc:Choice xmlns:v="urn:schemas-microsoft-com:vml" Requires="v">
                <p:oleObj spid="_x0000_s1076" name="Equation" r:id="rId7" imgW="736560" imgH="253800" progId="Equation.3">
                  <p:embed/>
                </p:oleObj>
              </mc:Choice>
              <mc:Fallback>
                <p:oleObj name="Equation" r:id="rId7" imgW="736560" imgH="253800" progId="Equation.3">
                  <p:embed/>
                  <p:pic>
                    <p:nvPicPr>
                      <p:cNvPr id="0" name="Object 4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35438" y="4397375"/>
                        <a:ext cx="1281112" cy="4429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1"/>
          <p:cNvSpPr>
            <a:spLocks noGrp="1"/>
          </p:cNvSpPr>
          <p:nvPr>
            <p:ph type="title"/>
          </p:nvPr>
        </p:nvSpPr>
        <p:spPr>
          <a:xfrm>
            <a:off x="187325" y="171450"/>
            <a:ext cx="8745538" cy="520700"/>
          </a:xfrm>
        </p:spPr>
        <p:txBody>
          <a:bodyPr/>
          <a:lstStyle/>
          <a:p>
            <a:r>
              <a:rPr lang="en-US" sz="2800" smtClean="0"/>
              <a:t>Non-ISO GUM </a:t>
            </a:r>
            <a:br>
              <a:rPr lang="en-US" sz="2800" smtClean="0"/>
            </a:br>
            <a:r>
              <a:rPr lang="en-US" sz="2800" smtClean="0"/>
              <a:t>Basic Statistical Terms &amp; Concepts</a:t>
            </a:r>
          </a:p>
        </p:txBody>
      </p:sp>
      <p:sp>
        <p:nvSpPr>
          <p:cNvPr id="3" name="Content Placeholder 2"/>
          <p:cNvSpPr>
            <a:spLocks noGrp="1"/>
          </p:cNvSpPr>
          <p:nvPr>
            <p:ph idx="1"/>
          </p:nvPr>
        </p:nvSpPr>
        <p:spPr>
          <a:xfrm>
            <a:off x="236538" y="2919413"/>
            <a:ext cx="8716962" cy="1952625"/>
          </a:xfrm>
        </p:spPr>
        <p:txBody>
          <a:bodyPr/>
          <a:lstStyle/>
          <a:p>
            <a:r>
              <a:rPr lang="en-US" sz="2400" smtClean="0"/>
              <a:t>Example in health physics: Suppose dose to biota is proportional to concentration in river water. For a given release rate (Bq/year), concentration in water is inversely proportional to flow rate in the river. Suppose you have river flow rate data for several years. You will correctly predict the average dose if you use the harmonic mean of the river flow rate data.</a:t>
            </a:r>
          </a:p>
          <a:p>
            <a:r>
              <a:rPr lang="en-US" sz="2400" smtClean="0"/>
              <a:t>Another example in health physics: If you want the risk per sievert, you need the harmonic mean of the sieverts!</a:t>
            </a:r>
          </a:p>
          <a:p>
            <a:pPr>
              <a:buFontTx/>
              <a:buNone/>
            </a:pPr>
            <a:endParaRPr lang="en-US" sz="2400" smtClean="0"/>
          </a:p>
        </p:txBody>
      </p:sp>
      <p:sp>
        <p:nvSpPr>
          <p:cNvPr id="4" name="Slide Number Placeholder 3"/>
          <p:cNvSpPr>
            <a:spLocks noGrp="1"/>
          </p:cNvSpPr>
          <p:nvPr>
            <p:ph type="sldNum" sz="quarter" idx="12"/>
          </p:nvPr>
        </p:nvSpPr>
        <p:spPr/>
        <p:txBody>
          <a:bodyPr/>
          <a:lstStyle/>
          <a:p>
            <a:pPr>
              <a:defRPr/>
            </a:pPr>
            <a:fld id="{D8858AFD-471D-4FB6-8355-535104870E49}" type="slidenum">
              <a:rPr lang="en-US" smtClean="0"/>
              <a:pPr>
                <a:defRPr/>
              </a:pPr>
              <a:t>10</a:t>
            </a:fld>
            <a:endParaRPr lang="en-US"/>
          </a:p>
        </p:txBody>
      </p:sp>
      <p:sp>
        <p:nvSpPr>
          <p:cNvPr id="2054" name="Rectangle 3"/>
          <p:cNvSpPr>
            <a:spLocks noChangeArrowheads="1"/>
          </p:cNvSpPr>
          <p:nvPr/>
        </p:nvSpPr>
        <p:spPr bwMode="auto">
          <a:xfrm>
            <a:off x="309563" y="235902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055" name="Rectangle 4"/>
          <p:cNvSpPr>
            <a:spLocks noChangeArrowheads="1"/>
          </p:cNvSpPr>
          <p:nvPr/>
        </p:nvSpPr>
        <p:spPr bwMode="auto">
          <a:xfrm>
            <a:off x="309563" y="23828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056" name="Rectangle 5"/>
          <p:cNvSpPr>
            <a:spLocks noChangeArrowheads="1"/>
          </p:cNvSpPr>
          <p:nvPr/>
        </p:nvSpPr>
        <p:spPr bwMode="auto">
          <a:xfrm>
            <a:off x="309563" y="23447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graphicFrame>
        <p:nvGraphicFramePr>
          <p:cNvPr id="9" name="Group 20"/>
          <p:cNvGraphicFramePr>
            <a:graphicFrameLocks noGrp="1"/>
          </p:cNvGraphicFramePr>
          <p:nvPr/>
        </p:nvGraphicFramePr>
        <p:xfrm>
          <a:off x="309563" y="896938"/>
          <a:ext cx="8651875" cy="1836754"/>
        </p:xfrm>
        <a:graphic>
          <a:graphicData uri="http://schemas.openxmlformats.org/drawingml/2006/table">
            <a:tbl>
              <a:tblPr/>
              <a:tblGrid>
                <a:gridCol w="2979174"/>
                <a:gridCol w="5672701"/>
              </a:tblGrid>
              <a:tr h="365737">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Non- ISO-GUM Term</a:t>
                      </a:r>
                    </a:p>
                  </a:txBody>
                  <a:tcPr marT="45717" marB="45717"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Meaning</a:t>
                      </a:r>
                    </a:p>
                  </a:txBody>
                  <a:tcPr marT="45717" marB="45717"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71000">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harmonic mean</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the inverse of the average of the inverses:</a:t>
                      </a:r>
                    </a:p>
                    <a:p>
                      <a:pPr marL="0" marR="0" lvl="0" indent="0" algn="l" defTabSz="914400" rtl="0" eaLnBrk="1" fontAlgn="base" latinLnBrk="0" hangingPunct="1">
                        <a:lnSpc>
                          <a:spcPct val="90000"/>
                        </a:lnSpc>
                        <a:spcBef>
                          <a:spcPct val="15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endParaRPr>
                    </a:p>
                    <a:p>
                      <a:pPr marL="0" marR="0" lvl="0" indent="0" algn="l" defTabSz="914400" rtl="0" eaLnBrk="1" fontAlgn="base" latinLnBrk="0" hangingPunct="1">
                        <a:lnSpc>
                          <a:spcPct val="90000"/>
                        </a:lnSpc>
                        <a:spcBef>
                          <a:spcPct val="15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endParaRPr>
                    </a:p>
                    <a:p>
                      <a:pPr marL="0" marR="0" lvl="0" indent="0" algn="l" defTabSz="914400" rtl="0" eaLnBrk="1" fontAlgn="base" latinLnBrk="0" hangingPunct="1">
                        <a:lnSpc>
                          <a:spcPct val="90000"/>
                        </a:lnSpc>
                        <a:spcBef>
                          <a:spcPct val="15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endParaRP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050" name="Object 17"/>
          <p:cNvGraphicFramePr>
            <a:graphicFrameLocks noChangeAspect="1"/>
          </p:cNvGraphicFramePr>
          <p:nvPr/>
        </p:nvGraphicFramePr>
        <p:xfrm>
          <a:off x="4852988" y="1614488"/>
          <a:ext cx="2409825" cy="1087437"/>
        </p:xfrm>
        <a:graphic>
          <a:graphicData uri="http://schemas.openxmlformats.org/presentationml/2006/ole">
            <mc:AlternateContent xmlns:mc="http://schemas.openxmlformats.org/markup-compatibility/2006">
              <mc:Choice xmlns:v="urn:schemas-microsoft-com:vml" Requires="v">
                <p:oleObj spid="_x0000_s2072" name="Equation" r:id="rId3" imgW="1384200" imgH="622080" progId="Equation.3">
                  <p:embed/>
                </p:oleObj>
              </mc:Choice>
              <mc:Fallback>
                <p:oleObj name="Equation" r:id="rId3" imgW="1384200" imgH="622080" progId="Equation.3">
                  <p:embed/>
                  <p:pic>
                    <p:nvPicPr>
                      <p:cNvPr id="0" name="Object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2988" y="1614488"/>
                        <a:ext cx="2409825" cy="10874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lide Number Placeholder 5"/>
          <p:cNvSpPr>
            <a:spLocks noGrp="1"/>
          </p:cNvSpPr>
          <p:nvPr>
            <p:ph type="sldNum" sz="quarter" idx="12"/>
          </p:nvPr>
        </p:nvSpPr>
        <p:spPr/>
        <p:txBody>
          <a:bodyPr/>
          <a:lstStyle/>
          <a:p>
            <a:pPr>
              <a:defRPr/>
            </a:pPr>
            <a:fld id="{A422FCA9-D25B-4598-B771-1B0517DA9B6B}" type="slidenum">
              <a:rPr lang="en-US"/>
              <a:pPr>
                <a:defRPr/>
              </a:pPr>
              <a:t>11</a:t>
            </a:fld>
            <a:endParaRPr lang="en-US"/>
          </a:p>
        </p:txBody>
      </p:sp>
      <p:sp>
        <p:nvSpPr>
          <p:cNvPr id="26627" name="Rectangle 2"/>
          <p:cNvSpPr>
            <a:spLocks noGrp="1" noChangeArrowheads="1"/>
          </p:cNvSpPr>
          <p:nvPr>
            <p:ph type="title"/>
          </p:nvPr>
        </p:nvSpPr>
        <p:spPr>
          <a:xfrm>
            <a:off x="187325" y="190500"/>
            <a:ext cx="8745538" cy="520700"/>
          </a:xfrm>
        </p:spPr>
        <p:txBody>
          <a:bodyPr/>
          <a:lstStyle/>
          <a:p>
            <a:pPr eaLnBrk="1" hangingPunct="1"/>
            <a:r>
              <a:rPr lang="en-US" sz="2800" smtClean="0"/>
              <a:t>2008 ISO GUM Additional Terms &amp; Concepts - 1</a:t>
            </a:r>
          </a:p>
        </p:txBody>
      </p:sp>
      <p:graphicFrame>
        <p:nvGraphicFramePr>
          <p:cNvPr id="513049" name="Group 25"/>
          <p:cNvGraphicFramePr>
            <a:graphicFrameLocks noGrp="1"/>
          </p:cNvGraphicFramePr>
          <p:nvPr/>
        </p:nvGraphicFramePr>
        <p:xfrm>
          <a:off x="260350" y="920750"/>
          <a:ext cx="8651875" cy="3633969"/>
        </p:xfrm>
        <a:graphic>
          <a:graphicData uri="http://schemas.openxmlformats.org/drawingml/2006/table">
            <a:tbl>
              <a:tblPr/>
              <a:tblGrid>
                <a:gridCol w="2403337"/>
                <a:gridCol w="6248538"/>
              </a:tblGrid>
              <a:tr h="366675">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ISO-GUM Term</a:t>
                      </a:r>
                    </a:p>
                  </a:txBody>
                  <a:tcPr marT="45715" marB="45715"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Meaning</a:t>
                      </a:r>
                    </a:p>
                  </a:txBody>
                  <a:tcPr marT="45715" marB="45715"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19465">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blunder</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“Blunders in recording or analyzing data can introduce a significant unknown error in the result of a measurement. Large blunders can usually be identified by a proper review of all the data; small ones could be masked by, or even appear as, random variations. Measures of uncertainty are not intended to account for such mistakes.” (3.4.7) Other terms include mistake and spurious error. </a:t>
                      </a:r>
                      <a:r>
                        <a:rPr kumimoji="0" lang="en-US" sz="1800" b="0" i="1" u="none" strike="noStrike" cap="none" normalizeH="0" baseline="0" dirty="0" smtClean="0">
                          <a:ln>
                            <a:noFill/>
                          </a:ln>
                          <a:solidFill>
                            <a:schemeClr val="tx1"/>
                          </a:solidFill>
                          <a:effectLst/>
                          <a:latin typeface="Times New Roman" pitchFamily="18" charset="0"/>
                        </a:rPr>
                        <a:t>[In software, blunders may be caused by “bugs.”]</a:t>
                      </a:r>
                      <a:endParaRPr kumimoji="0" lang="en-US" sz="1800" b="0" i="0" u="none" strike="noStrike" cap="none" normalizeH="0" baseline="0" dirty="0" smtClean="0">
                        <a:ln>
                          <a:noFill/>
                        </a:ln>
                        <a:solidFill>
                          <a:schemeClr val="tx1"/>
                        </a:solidFill>
                        <a:effectLst/>
                        <a:latin typeface="Times New Roman" pitchFamily="18" charset="0"/>
                      </a:endParaRP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3824">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“Type A” uncertainty evaluation</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uncertainty that is evaluated by the statistical analysis of series of observations</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3824">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“Type B” uncertainty evaluation</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uncertainty that is evaluated by means other than the statistical analysis of a series of observations</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6645" name="Rectangle 20"/>
          <p:cNvSpPr>
            <a:spLocks noChangeArrowheads="1"/>
          </p:cNvSpPr>
          <p:nvPr/>
        </p:nvSpPr>
        <p:spPr bwMode="auto">
          <a:xfrm>
            <a:off x="0" y="3257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6646" name="Rectangle 21"/>
          <p:cNvSpPr>
            <a:spLocks noChangeArrowheads="1"/>
          </p:cNvSpPr>
          <p:nvPr/>
        </p:nvSpPr>
        <p:spPr bwMode="auto">
          <a:xfrm>
            <a:off x="0" y="32813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CCA7586B-9994-4AA1-A2EA-6AAC6C1454C5}" type="slidenum">
              <a:rPr lang="en-US"/>
              <a:pPr>
                <a:defRPr/>
              </a:pPr>
              <a:t>12</a:t>
            </a:fld>
            <a:endParaRPr lang="en-US"/>
          </a:p>
        </p:txBody>
      </p:sp>
      <p:sp>
        <p:nvSpPr>
          <p:cNvPr id="3076" name="Rectangle 2"/>
          <p:cNvSpPr>
            <a:spLocks noGrp="1" noChangeArrowheads="1"/>
          </p:cNvSpPr>
          <p:nvPr>
            <p:ph type="title"/>
          </p:nvPr>
        </p:nvSpPr>
        <p:spPr>
          <a:xfrm>
            <a:off x="187325" y="388938"/>
            <a:ext cx="8745538" cy="309562"/>
          </a:xfrm>
        </p:spPr>
        <p:txBody>
          <a:bodyPr/>
          <a:lstStyle/>
          <a:p>
            <a:pPr eaLnBrk="1" hangingPunct="1"/>
            <a:r>
              <a:rPr lang="en-US" sz="3600" smtClean="0"/>
              <a:t>Type A and Type B Uncertainty</a:t>
            </a:r>
          </a:p>
        </p:txBody>
      </p:sp>
      <p:sp>
        <p:nvSpPr>
          <p:cNvPr id="25604" name="Rectangle 3"/>
          <p:cNvSpPr>
            <a:spLocks noGrp="1" noChangeArrowheads="1"/>
          </p:cNvSpPr>
          <p:nvPr>
            <p:ph type="body" idx="1"/>
          </p:nvPr>
        </p:nvSpPr>
        <p:spPr>
          <a:xfrm>
            <a:off x="476250" y="1019175"/>
            <a:ext cx="8332788" cy="5380038"/>
          </a:xfrm>
        </p:spPr>
        <p:txBody>
          <a:bodyPr/>
          <a:lstStyle/>
          <a:p>
            <a:pPr eaLnBrk="1" hangingPunct="1"/>
            <a:r>
              <a:rPr lang="en-US" smtClean="0"/>
              <a:t>Uncertainty that is evaluated by the statistical analysis of series of observations is called a “</a:t>
            </a:r>
            <a:r>
              <a:rPr lang="en-US" b="1" smtClean="0"/>
              <a:t>Type A</a:t>
            </a:r>
            <a:r>
              <a:rPr lang="en-US" smtClean="0"/>
              <a:t>” uncertainty evaluation.</a:t>
            </a:r>
          </a:p>
          <a:p>
            <a:pPr eaLnBrk="1" hangingPunct="1"/>
            <a:r>
              <a:rPr lang="en-US" smtClean="0"/>
              <a:t>Uncertainty that is evaluated by means </a:t>
            </a:r>
            <a:r>
              <a:rPr lang="en-US" i="1" smtClean="0"/>
              <a:t>other</a:t>
            </a:r>
            <a:r>
              <a:rPr lang="en-US" smtClean="0"/>
              <a:t> than the statistical analysis of a series of observations is called a “</a:t>
            </a:r>
            <a:r>
              <a:rPr lang="en-US" b="1" smtClean="0"/>
              <a:t>Type B</a:t>
            </a:r>
            <a:r>
              <a:rPr lang="en-US" smtClean="0"/>
              <a:t>” uncertainty evaluation.</a:t>
            </a:r>
          </a:p>
          <a:p>
            <a:pPr eaLnBrk="1" hangingPunct="1"/>
            <a:endParaRPr lang="en-US" smtClean="0"/>
          </a:p>
          <a:p>
            <a:pPr eaLnBrk="1" hangingPunct="1"/>
            <a:r>
              <a:rPr lang="en-US" smtClean="0"/>
              <a:t>Note that using        as an estimate of the standard deviation of </a:t>
            </a:r>
            <a:r>
              <a:rPr lang="en-US" i="1" smtClean="0"/>
              <a:t>N</a:t>
            </a:r>
            <a:r>
              <a:rPr lang="en-US" smtClean="0"/>
              <a:t> counts is a Type B uncertainty evaluation!</a:t>
            </a:r>
          </a:p>
        </p:txBody>
      </p:sp>
      <p:graphicFrame>
        <p:nvGraphicFramePr>
          <p:cNvPr id="25605" name="Object 17"/>
          <p:cNvGraphicFramePr>
            <a:graphicFrameLocks noChangeAspect="1"/>
          </p:cNvGraphicFramePr>
          <p:nvPr/>
        </p:nvGraphicFramePr>
        <p:xfrm>
          <a:off x="3089275" y="3802063"/>
          <a:ext cx="714375" cy="560387"/>
        </p:xfrm>
        <a:graphic>
          <a:graphicData uri="http://schemas.openxmlformats.org/presentationml/2006/ole">
            <mc:AlternateContent xmlns:mc="http://schemas.openxmlformats.org/markup-compatibility/2006">
              <mc:Choice xmlns:v="urn:schemas-microsoft-com:vml" Requires="v">
                <p:oleObj spid="_x0000_s3082" name="Equation" r:id="rId4" imgW="291960" imgH="228600" progId="Equation.3">
                  <p:embed/>
                </p:oleObj>
              </mc:Choice>
              <mc:Fallback>
                <p:oleObj name="Equation" r:id="rId4" imgW="291960" imgH="228600" progId="Equation.3">
                  <p:embed/>
                  <p:pic>
                    <p:nvPicPr>
                      <p:cNvPr id="0" name="Object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89275" y="3802063"/>
                        <a:ext cx="714375" cy="5603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60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60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604">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56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48309F8F-6284-405C-B420-4D052E07EEEE}" type="slidenum">
              <a:rPr lang="en-US"/>
              <a:pPr>
                <a:defRPr/>
              </a:pPr>
              <a:t>13</a:t>
            </a:fld>
            <a:endParaRPr lang="en-US"/>
          </a:p>
        </p:txBody>
      </p:sp>
      <p:sp>
        <p:nvSpPr>
          <p:cNvPr id="27651" name="Rectangle 2"/>
          <p:cNvSpPr>
            <a:spLocks noGrp="1" noChangeArrowheads="1"/>
          </p:cNvSpPr>
          <p:nvPr>
            <p:ph type="title"/>
          </p:nvPr>
        </p:nvSpPr>
        <p:spPr>
          <a:xfrm>
            <a:off x="187325" y="230188"/>
            <a:ext cx="8539163" cy="520700"/>
          </a:xfrm>
          <a:solidFill>
            <a:srgbClr val="FFCCFF"/>
          </a:solidFill>
        </p:spPr>
        <p:txBody>
          <a:bodyPr/>
          <a:lstStyle/>
          <a:p>
            <a:pPr eaLnBrk="1" hangingPunct="1"/>
            <a:r>
              <a:rPr lang="en-US" sz="3600" smtClean="0"/>
              <a:t>Uncertainty and Variability</a:t>
            </a:r>
          </a:p>
        </p:txBody>
      </p:sp>
      <p:sp>
        <p:nvSpPr>
          <p:cNvPr id="27652" name="Rectangle 3"/>
          <p:cNvSpPr>
            <a:spLocks noGrp="1" noChangeArrowheads="1"/>
          </p:cNvSpPr>
          <p:nvPr>
            <p:ph type="body" idx="1"/>
          </p:nvPr>
        </p:nvSpPr>
        <p:spPr>
          <a:xfrm>
            <a:off x="201613" y="879475"/>
            <a:ext cx="8716962" cy="5591175"/>
          </a:xfrm>
        </p:spPr>
        <p:txBody>
          <a:bodyPr/>
          <a:lstStyle/>
          <a:p>
            <a:pPr marL="457200" indent="-457200" eaLnBrk="1" hangingPunct="1">
              <a:lnSpc>
                <a:spcPct val="80000"/>
              </a:lnSpc>
            </a:pPr>
            <a:r>
              <a:rPr lang="en-US" sz="3200" smtClean="0"/>
              <a:t>Uncertainty </a:t>
            </a:r>
          </a:p>
          <a:p>
            <a:pPr marL="920750" lvl="1" eaLnBrk="1" hangingPunct="1">
              <a:lnSpc>
                <a:spcPct val="80000"/>
              </a:lnSpc>
            </a:pPr>
            <a:r>
              <a:rPr lang="en-US" sz="2800" smtClean="0"/>
              <a:t>stems from lack of knowledge, so it can be characterized and managed but not eliminated</a:t>
            </a:r>
          </a:p>
          <a:p>
            <a:pPr marL="920750" lvl="1" eaLnBrk="1" hangingPunct="1">
              <a:lnSpc>
                <a:spcPct val="80000"/>
              </a:lnSpc>
            </a:pPr>
            <a:r>
              <a:rPr lang="en-US" sz="2800" smtClean="0"/>
              <a:t>can be reduced by the use of more or better data</a:t>
            </a:r>
          </a:p>
          <a:p>
            <a:pPr marL="457200" indent="-457200" eaLnBrk="1" hangingPunct="1">
              <a:lnSpc>
                <a:spcPct val="80000"/>
              </a:lnSpc>
            </a:pPr>
            <a:r>
              <a:rPr lang="en-US" sz="3200" smtClean="0"/>
              <a:t>Variability </a:t>
            </a:r>
          </a:p>
          <a:p>
            <a:pPr marL="920750" lvl="1" eaLnBrk="1" hangingPunct="1">
              <a:lnSpc>
                <a:spcPct val="80000"/>
              </a:lnSpc>
            </a:pPr>
            <a:r>
              <a:rPr lang="en-US" sz="2800" smtClean="0"/>
              <a:t>is an inherent characteristic of a population, inasmuch as people vary substantially in their exposures and their susceptibility to potentially harmful effects of the exposures</a:t>
            </a:r>
          </a:p>
          <a:p>
            <a:pPr marL="920750" lvl="1" eaLnBrk="1" hangingPunct="1">
              <a:lnSpc>
                <a:spcPct val="80000"/>
              </a:lnSpc>
            </a:pPr>
            <a:r>
              <a:rPr lang="en-US" sz="2800" smtClean="0"/>
              <a:t>cannot be reduced, but it can be better characterized with improved information</a:t>
            </a:r>
          </a:p>
          <a:p>
            <a:pPr marL="457200" indent="-457200" eaLnBrk="1" hangingPunct="1">
              <a:lnSpc>
                <a:spcPct val="80000"/>
              </a:lnSpc>
              <a:buFontTx/>
              <a:buNone/>
            </a:pPr>
            <a:r>
              <a:rPr lang="en-US" sz="2000" smtClean="0"/>
              <a:t>	-- National Research Council. 2008. Science and Decisions: Advancing Risk Assessment. </a:t>
            </a:r>
            <a:r>
              <a:rPr lang="en-US" sz="2000" smtClean="0">
                <a:hlinkClick r:id="rId3"/>
              </a:rPr>
              <a:t>http://www.nap.edu/catalog.php?record_id=12209</a:t>
            </a:r>
            <a:r>
              <a:rPr lang="en-US" sz="2000" smtClean="0"/>
              <a:t>, National Academies Press, Washington, DC</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smtClean="0">
                <a:solidFill>
                  <a:srgbClr val="CC3300"/>
                </a:solidFill>
              </a:rPr>
              <a:t>An Example of Variability in a Population</a:t>
            </a:r>
            <a:endParaRPr lang="en-US" dirty="0">
              <a:solidFill>
                <a:srgbClr val="CC3300"/>
              </a:solidFill>
            </a:endParaRPr>
          </a:p>
        </p:txBody>
      </p:sp>
      <p:sp>
        <p:nvSpPr>
          <p:cNvPr id="4" name="Subtitle 3"/>
          <p:cNvSpPr>
            <a:spLocks noGrp="1"/>
          </p:cNvSpPr>
          <p:nvPr>
            <p:ph type="subTitle" idx="1"/>
          </p:nvPr>
        </p:nvSpPr>
        <p:spPr/>
        <p:txBody>
          <a:bodyPr/>
          <a:lstStyle/>
          <a:p>
            <a:endParaRPr lang="en-US"/>
          </a:p>
        </p:txBody>
      </p:sp>
      <p:sp>
        <p:nvSpPr>
          <p:cNvPr id="2" name="Slide Number Placeholder 1"/>
          <p:cNvSpPr>
            <a:spLocks noGrp="1"/>
          </p:cNvSpPr>
          <p:nvPr>
            <p:ph type="sldNum" sz="quarter" idx="12"/>
          </p:nvPr>
        </p:nvSpPr>
        <p:spPr/>
        <p:txBody>
          <a:bodyPr/>
          <a:lstStyle/>
          <a:p>
            <a:pPr>
              <a:defRPr/>
            </a:pPr>
            <a:fld id="{AB75F6B9-2B17-4C0D-9ECA-A7BE29B58985}" type="slidenum">
              <a:rPr lang="en-US" smtClean="0"/>
              <a:pPr>
                <a:defRPr/>
              </a:pPr>
              <a:t>14</a:t>
            </a:fld>
            <a:endParaRPr lang="en-US"/>
          </a:p>
        </p:txBody>
      </p:sp>
    </p:spTree>
    <p:extLst>
      <p:ext uri="{BB962C8B-B14F-4D97-AF65-F5344CB8AC3E}">
        <p14:creationId xmlns:p14="http://schemas.microsoft.com/office/powerpoint/2010/main" val="36303251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l="2078" t="4300" r="3993" b="3650"/>
          <a:stretch>
            <a:fillRect/>
          </a:stretch>
        </p:blipFill>
        <p:spPr bwMode="auto">
          <a:xfrm>
            <a:off x="873125" y="969963"/>
            <a:ext cx="739775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1" name="Rectangle 3"/>
          <p:cNvSpPr>
            <a:spLocks noGrp="1" noChangeArrowheads="1"/>
          </p:cNvSpPr>
          <p:nvPr>
            <p:ph type="title" idx="4294967295"/>
          </p:nvPr>
        </p:nvSpPr>
        <p:spPr>
          <a:xfrm>
            <a:off x="203200" y="180975"/>
            <a:ext cx="8783638" cy="855663"/>
          </a:xfrm>
        </p:spPr>
        <p:txBody>
          <a:bodyPr/>
          <a:lstStyle/>
          <a:p>
            <a:r>
              <a:rPr lang="en-US" sz="2800" smtClean="0"/>
              <a:t>Distribution of Annual Effective Dose in the US Population Due to Ubiquitous Background Radiation</a:t>
            </a:r>
          </a:p>
        </p:txBody>
      </p:sp>
    </p:spTree>
    <p:extLst>
      <p:ext uri="{BB962C8B-B14F-4D97-AF65-F5344CB8AC3E}">
        <p14:creationId xmlns:p14="http://schemas.microsoft.com/office/powerpoint/2010/main" val="15144674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01FD678F-B965-4AE4-8E20-21F49D521F88}" type="slidenum">
              <a:rPr lang="en-US"/>
              <a:pPr>
                <a:defRPr/>
              </a:pPr>
              <a:t>16</a:t>
            </a:fld>
            <a:endParaRPr lang="en-US"/>
          </a:p>
        </p:txBody>
      </p:sp>
      <p:sp>
        <p:nvSpPr>
          <p:cNvPr id="28675" name="Rectangle 2"/>
          <p:cNvSpPr>
            <a:spLocks noGrp="1" noChangeArrowheads="1"/>
          </p:cNvSpPr>
          <p:nvPr>
            <p:ph type="title"/>
          </p:nvPr>
        </p:nvSpPr>
        <p:spPr>
          <a:xfrm>
            <a:off x="187325" y="230188"/>
            <a:ext cx="8539163" cy="520700"/>
          </a:xfrm>
          <a:solidFill>
            <a:srgbClr val="FFCCFF"/>
          </a:solidFill>
        </p:spPr>
        <p:txBody>
          <a:bodyPr/>
          <a:lstStyle/>
          <a:p>
            <a:pPr eaLnBrk="1" hangingPunct="1"/>
            <a:r>
              <a:rPr lang="en-US" sz="3600" smtClean="0"/>
              <a:t>Terms: Error, Uncertainty, Variability</a:t>
            </a:r>
          </a:p>
        </p:txBody>
      </p:sp>
      <p:sp>
        <p:nvSpPr>
          <p:cNvPr id="28676" name="Rectangle 3"/>
          <p:cNvSpPr>
            <a:spLocks noGrp="1" noChangeArrowheads="1"/>
          </p:cNvSpPr>
          <p:nvPr>
            <p:ph type="body" idx="1"/>
          </p:nvPr>
        </p:nvSpPr>
        <p:spPr/>
        <p:txBody>
          <a:bodyPr/>
          <a:lstStyle/>
          <a:p>
            <a:pPr eaLnBrk="1" hangingPunct="1"/>
            <a:r>
              <a:rPr lang="en-US" smtClean="0"/>
              <a:t>“The difference between error and uncertainty should always be borne in mind.” </a:t>
            </a:r>
          </a:p>
          <a:p>
            <a:pPr eaLnBrk="1" hangingPunct="1"/>
            <a:r>
              <a:rPr lang="en-US" smtClean="0"/>
              <a:t>“For example, the result of a measurement after correction can unknowably be very close to the unknown value of the measurand, and thus have negligible error, even though it may have a large uncertainty.”</a:t>
            </a:r>
          </a:p>
          <a:p>
            <a:pPr eaLnBrk="1" hangingPunct="1"/>
            <a:r>
              <a:rPr lang="en-US" i="1" smtClean="0"/>
              <a:t>If you accept the ISO definitions of error and uncertainty</a:t>
            </a:r>
          </a:p>
          <a:p>
            <a:pPr lvl="1" eaLnBrk="1" hangingPunct="1"/>
            <a:r>
              <a:rPr lang="en-US" sz="2800" i="1" smtClean="0"/>
              <a:t>there are no such things as “error bars” on a graph! </a:t>
            </a:r>
          </a:p>
          <a:p>
            <a:pPr lvl="1" eaLnBrk="1" hangingPunct="1"/>
            <a:r>
              <a:rPr lang="en-US" sz="2800" i="1" smtClean="0"/>
              <a:t>such bars are “uncertainty bars”</a:t>
            </a:r>
            <a:endParaRPr lang="en-US" sz="2800" smtClean="0"/>
          </a:p>
          <a:p>
            <a:pPr eaLnBrk="1" hangingPunct="1"/>
            <a:r>
              <a:rPr lang="en-US" smtClean="0"/>
              <a:t>Variability is the range of values for different individuals in a population</a:t>
            </a:r>
          </a:p>
          <a:p>
            <a:pPr lvl="1" eaLnBrk="1" hangingPunct="1"/>
            <a:r>
              <a:rPr lang="en-US" smtClean="0"/>
              <a:t>e.g., height, weight, metabolism</a:t>
            </a:r>
          </a:p>
        </p:txBody>
      </p:sp>
    </p:spTree>
    <p:extLst>
      <p:ext uri="{BB962C8B-B14F-4D97-AF65-F5344CB8AC3E}">
        <p14:creationId xmlns:p14="http://schemas.microsoft.com/office/powerpoint/2010/main" val="39833054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8C2FA615-F0BF-456B-87AA-ADB926B93DB0}" type="slidenum">
              <a:rPr lang="en-US"/>
              <a:pPr>
                <a:defRPr/>
              </a:pPr>
              <a:t>17</a:t>
            </a:fld>
            <a:endParaRPr lang="en-US"/>
          </a:p>
        </p:txBody>
      </p:sp>
      <p:sp>
        <p:nvSpPr>
          <p:cNvPr id="29699" name="Rectangle 2"/>
          <p:cNvSpPr>
            <a:spLocks noGrp="1" noChangeArrowheads="1"/>
          </p:cNvSpPr>
          <p:nvPr>
            <p:ph type="title"/>
          </p:nvPr>
        </p:nvSpPr>
        <p:spPr>
          <a:xfrm>
            <a:off x="0" y="230188"/>
            <a:ext cx="9144000" cy="625475"/>
          </a:xfrm>
        </p:spPr>
        <p:txBody>
          <a:bodyPr/>
          <a:lstStyle/>
          <a:p>
            <a:pPr eaLnBrk="1" hangingPunct="1"/>
            <a:r>
              <a:rPr lang="en-US" sz="2800" smtClean="0"/>
              <a:t>Graphical Illustration of Value, Error, and Uncertainty</a:t>
            </a:r>
          </a:p>
        </p:txBody>
      </p:sp>
      <p:sp>
        <p:nvSpPr>
          <p:cNvPr id="29700" name="Rectangle 3"/>
          <p:cNvSpPr>
            <a:spLocks noGrp="1" noChangeArrowheads="1"/>
          </p:cNvSpPr>
          <p:nvPr>
            <p:ph type="body" idx="1"/>
          </p:nvPr>
        </p:nvSpPr>
        <p:spPr/>
        <p:txBody>
          <a:bodyPr/>
          <a:lstStyle/>
          <a:p>
            <a:pPr eaLnBrk="1" hangingPunct="1"/>
            <a:endParaRPr lang="en-US" smtClean="0"/>
          </a:p>
        </p:txBody>
      </p:sp>
      <p:pic>
        <p:nvPicPr>
          <p:cNvPr id="29701" name="Picture 4" descr="Figure D"/>
          <p:cNvPicPr>
            <a:picLocks noChangeAspect="1" noChangeArrowheads="1"/>
          </p:cNvPicPr>
          <p:nvPr/>
        </p:nvPicPr>
        <p:blipFill>
          <a:blip r:embed="rId2" cstate="print">
            <a:extLst>
              <a:ext uri="{28A0092B-C50C-407E-A947-70E740481C1C}">
                <a14:useLocalDpi xmlns:a14="http://schemas.microsoft.com/office/drawing/2010/main" val="0"/>
              </a:ext>
            </a:extLst>
          </a:blip>
          <a:srcRect l="8777" t="6819" r="18454" b="60887"/>
          <a:stretch>
            <a:fillRect/>
          </a:stretch>
        </p:blipFill>
        <p:spPr bwMode="auto">
          <a:xfrm>
            <a:off x="601663" y="1023938"/>
            <a:ext cx="7989887" cy="459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B04EA534-2C70-424F-AB01-D5A711F54F4F}" type="slidenum">
              <a:rPr lang="en-US"/>
              <a:pPr>
                <a:defRPr/>
              </a:pPr>
              <a:t>18</a:t>
            </a:fld>
            <a:endParaRPr lang="en-US"/>
          </a:p>
        </p:txBody>
      </p:sp>
      <p:sp>
        <p:nvSpPr>
          <p:cNvPr id="30723" name="Rectangle 2"/>
          <p:cNvSpPr>
            <a:spLocks noGrp="1" noChangeArrowheads="1"/>
          </p:cNvSpPr>
          <p:nvPr>
            <p:ph type="title"/>
          </p:nvPr>
        </p:nvSpPr>
        <p:spPr>
          <a:xfrm>
            <a:off x="0" y="58738"/>
            <a:ext cx="9144000" cy="495300"/>
          </a:xfrm>
        </p:spPr>
        <p:txBody>
          <a:bodyPr/>
          <a:lstStyle/>
          <a:p>
            <a:pPr eaLnBrk="1" hangingPunct="1"/>
            <a:r>
              <a:rPr lang="en-US" sz="2800" smtClean="0"/>
              <a:t>Graphical Illustration of Value, Error, and Uncertainty</a:t>
            </a:r>
          </a:p>
        </p:txBody>
      </p:sp>
      <p:sp>
        <p:nvSpPr>
          <p:cNvPr id="30724" name="Rectangle 3"/>
          <p:cNvSpPr>
            <a:spLocks noGrp="1" noChangeArrowheads="1"/>
          </p:cNvSpPr>
          <p:nvPr>
            <p:ph type="body" idx="1"/>
          </p:nvPr>
        </p:nvSpPr>
        <p:spPr/>
        <p:txBody>
          <a:bodyPr/>
          <a:lstStyle/>
          <a:p>
            <a:pPr eaLnBrk="1" hangingPunct="1"/>
            <a:endParaRPr lang="en-US" smtClean="0"/>
          </a:p>
        </p:txBody>
      </p:sp>
      <p:pic>
        <p:nvPicPr>
          <p:cNvPr id="30725" name="Picture 4" descr="Figure D"/>
          <p:cNvPicPr>
            <a:picLocks noChangeAspect="1" noChangeArrowheads="1"/>
          </p:cNvPicPr>
          <p:nvPr/>
        </p:nvPicPr>
        <p:blipFill>
          <a:blip r:embed="rId2" cstate="print">
            <a:extLst>
              <a:ext uri="{28A0092B-C50C-407E-A947-70E740481C1C}">
                <a14:useLocalDpi xmlns:a14="http://schemas.microsoft.com/office/drawing/2010/main" val="0"/>
              </a:ext>
            </a:extLst>
          </a:blip>
          <a:srcRect l="8777" t="39960" r="18454" b="17084"/>
          <a:stretch>
            <a:fillRect/>
          </a:stretch>
        </p:blipFill>
        <p:spPr bwMode="auto">
          <a:xfrm>
            <a:off x="601663" y="523875"/>
            <a:ext cx="7989887" cy="611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p:cNvSpPr>
            <a:spLocks noChangeArrowheads="1"/>
          </p:cNvSpPr>
          <p:nvPr/>
        </p:nvSpPr>
        <p:spPr bwMode="gray">
          <a:xfrm>
            <a:off x="0" y="5634038"/>
            <a:ext cx="2197100" cy="1577975"/>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endParaRPr lang="en-US"/>
          </a:p>
        </p:txBody>
      </p:sp>
      <p:sp>
        <p:nvSpPr>
          <p:cNvPr id="4" name="Slide Number Placeholder 5"/>
          <p:cNvSpPr>
            <a:spLocks noGrp="1"/>
          </p:cNvSpPr>
          <p:nvPr>
            <p:ph type="sldNum" sz="quarter" idx="12"/>
          </p:nvPr>
        </p:nvSpPr>
        <p:spPr/>
        <p:txBody>
          <a:bodyPr/>
          <a:lstStyle/>
          <a:p>
            <a:pPr>
              <a:defRPr/>
            </a:pPr>
            <a:fld id="{FF287B7E-0377-4FF0-9735-1C4BF2287E59}" type="slidenum">
              <a:rPr lang="en-US"/>
              <a:pPr>
                <a:defRPr/>
              </a:pPr>
              <a:t>19</a:t>
            </a:fld>
            <a:endParaRPr lang="en-US"/>
          </a:p>
        </p:txBody>
      </p:sp>
      <p:sp>
        <p:nvSpPr>
          <p:cNvPr id="31748" name="Rectangle 2"/>
          <p:cNvSpPr>
            <a:spLocks noGrp="1" noChangeArrowheads="1"/>
          </p:cNvSpPr>
          <p:nvPr>
            <p:ph type="title"/>
          </p:nvPr>
        </p:nvSpPr>
        <p:spPr>
          <a:xfrm>
            <a:off x="133350" y="220663"/>
            <a:ext cx="2065338" cy="3078162"/>
          </a:xfrm>
        </p:spPr>
        <p:txBody>
          <a:bodyPr/>
          <a:lstStyle/>
          <a:p>
            <a:pPr eaLnBrk="1" hangingPunct="1"/>
            <a:r>
              <a:rPr lang="en-US" sz="2800" smtClean="0"/>
              <a:t>Graphical Illustration of Value, Error, and Uncertainty</a:t>
            </a:r>
          </a:p>
        </p:txBody>
      </p:sp>
      <p:pic>
        <p:nvPicPr>
          <p:cNvPr id="31749" name="Picture 3" descr="Figure D"/>
          <p:cNvPicPr>
            <a:picLocks noChangeAspect="1" noChangeArrowheads="1"/>
          </p:cNvPicPr>
          <p:nvPr/>
        </p:nvPicPr>
        <p:blipFill>
          <a:blip r:embed="rId3" cstate="print">
            <a:extLst>
              <a:ext uri="{28A0092B-C50C-407E-A947-70E740481C1C}">
                <a14:useLocalDpi xmlns:a14="http://schemas.microsoft.com/office/drawing/2010/main" val="0"/>
              </a:ext>
            </a:extLst>
          </a:blip>
          <a:srcRect l="9485" t="9949" r="20229" b="18417"/>
          <a:stretch>
            <a:fillRect/>
          </a:stretch>
        </p:blipFill>
        <p:spPr bwMode="auto">
          <a:xfrm>
            <a:off x="2197100" y="0"/>
            <a:ext cx="5191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5"/>
          <p:cNvSpPr>
            <a:spLocks noGrp="1"/>
          </p:cNvSpPr>
          <p:nvPr>
            <p:ph type="sldNum" sz="quarter" idx="12"/>
          </p:nvPr>
        </p:nvSpPr>
        <p:spPr/>
        <p:txBody>
          <a:bodyPr/>
          <a:lstStyle/>
          <a:p>
            <a:pPr>
              <a:defRPr/>
            </a:pPr>
            <a:fld id="{982B6574-14B4-41F1-BDB7-1E613AACBD74}" type="slidenum">
              <a:rPr lang="en-US"/>
              <a:pPr>
                <a:defRPr/>
              </a:pPr>
              <a:t>20</a:t>
            </a:fld>
            <a:endParaRPr lang="en-US"/>
          </a:p>
        </p:txBody>
      </p:sp>
      <p:sp>
        <p:nvSpPr>
          <p:cNvPr id="32771" name="Rectangle 2"/>
          <p:cNvSpPr>
            <a:spLocks noGrp="1" noChangeArrowheads="1"/>
          </p:cNvSpPr>
          <p:nvPr>
            <p:ph type="title"/>
          </p:nvPr>
        </p:nvSpPr>
        <p:spPr/>
        <p:txBody>
          <a:bodyPr/>
          <a:lstStyle/>
          <a:p>
            <a:pPr eaLnBrk="1" hangingPunct="1"/>
            <a:r>
              <a:rPr lang="en-US" sz="3600" smtClean="0"/>
              <a:t>Random and Systematic “Errors”</a:t>
            </a:r>
          </a:p>
        </p:txBody>
      </p:sp>
      <p:sp>
        <p:nvSpPr>
          <p:cNvPr id="91140" name="Rectangle 3"/>
          <p:cNvSpPr>
            <a:spLocks noGrp="1" noChangeArrowheads="1"/>
          </p:cNvSpPr>
          <p:nvPr>
            <p:ph type="body" idx="1"/>
          </p:nvPr>
        </p:nvSpPr>
        <p:spPr>
          <a:xfrm>
            <a:off x="201613" y="3309938"/>
            <a:ext cx="8716962" cy="2919412"/>
          </a:xfrm>
        </p:spPr>
        <p:txBody>
          <a:bodyPr/>
          <a:lstStyle/>
          <a:p>
            <a:pPr eaLnBrk="1" hangingPunct="1"/>
            <a:r>
              <a:rPr lang="en-US" b="1" i="1" smtClean="0"/>
              <a:t>Uncertainty</a:t>
            </a:r>
            <a:r>
              <a:rPr lang="en-US" smtClean="0"/>
              <a:t> is our estimate of how large the </a:t>
            </a:r>
            <a:r>
              <a:rPr lang="en-US" b="1" i="1" smtClean="0"/>
              <a:t>error</a:t>
            </a:r>
            <a:r>
              <a:rPr lang="en-US" smtClean="0"/>
              <a:t> may be</a:t>
            </a:r>
          </a:p>
          <a:p>
            <a:pPr eaLnBrk="1" hangingPunct="1"/>
            <a:r>
              <a:rPr lang="en-US" smtClean="0"/>
              <a:t>We do not know how large the error actually is</a:t>
            </a:r>
          </a:p>
        </p:txBody>
      </p:sp>
      <p:graphicFrame>
        <p:nvGraphicFramePr>
          <p:cNvPr id="519189" name="Group 21"/>
          <p:cNvGraphicFramePr>
            <a:graphicFrameLocks noGrp="1"/>
          </p:cNvGraphicFramePr>
          <p:nvPr/>
        </p:nvGraphicFramePr>
        <p:xfrm>
          <a:off x="260350" y="1120775"/>
          <a:ext cx="8651875" cy="2030785"/>
        </p:xfrm>
        <a:graphic>
          <a:graphicData uri="http://schemas.openxmlformats.org/drawingml/2006/table">
            <a:tbl>
              <a:tblPr/>
              <a:tblGrid>
                <a:gridCol w="2395538"/>
                <a:gridCol w="6256337"/>
              </a:tblGrid>
              <a:tr h="366621">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ISO-GUM Term</a:t>
                      </a:r>
                    </a:p>
                  </a:txBody>
                  <a:tcPr marT="45709" marB="45709"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Meaning</a:t>
                      </a:r>
                    </a:p>
                  </a:txBody>
                  <a:tcPr marT="45709" marB="45709"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31896">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random error</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result of a measurement minus the mean that would result from an infinite number of measurements of the measurand carried out under repeatability conditions</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31896">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systematic error</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mean that would result from an infinite number of measurements of the same measurand carried out under repeatability conditions minus a true value of the measurand</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114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114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0"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69901E4F-DB4E-4DD9-BAB7-A750C7776118}" type="slidenum">
              <a:rPr lang="en-US"/>
              <a:pPr>
                <a:defRPr/>
              </a:pPr>
              <a:t>21</a:t>
            </a:fld>
            <a:endParaRPr lang="en-US"/>
          </a:p>
        </p:txBody>
      </p:sp>
      <p:sp>
        <p:nvSpPr>
          <p:cNvPr id="33795" name="Rectangle 2"/>
          <p:cNvSpPr>
            <a:spLocks noGrp="1" noChangeArrowheads="1"/>
          </p:cNvSpPr>
          <p:nvPr>
            <p:ph type="title"/>
          </p:nvPr>
        </p:nvSpPr>
        <p:spPr/>
        <p:txBody>
          <a:bodyPr/>
          <a:lstStyle/>
          <a:p>
            <a:pPr eaLnBrk="1" hangingPunct="1"/>
            <a:r>
              <a:rPr lang="en-US" smtClean="0"/>
              <a:t>Random and Systematic Uncertainty versus </a:t>
            </a:r>
            <a:br>
              <a:rPr lang="en-US" smtClean="0"/>
            </a:br>
            <a:r>
              <a:rPr lang="en-US" smtClean="0"/>
              <a:t>Type A and Type B Uncertainty Evaluation</a:t>
            </a:r>
          </a:p>
        </p:txBody>
      </p:sp>
      <p:sp>
        <p:nvSpPr>
          <p:cNvPr id="33796" name="Rectangle 3"/>
          <p:cNvSpPr>
            <a:spLocks noGrp="1" noChangeArrowheads="1"/>
          </p:cNvSpPr>
          <p:nvPr>
            <p:ph type="body" idx="1"/>
          </p:nvPr>
        </p:nvSpPr>
        <p:spPr>
          <a:xfrm>
            <a:off x="234950" y="1133475"/>
            <a:ext cx="8716963" cy="5159375"/>
          </a:xfrm>
        </p:spPr>
        <p:txBody>
          <a:bodyPr/>
          <a:lstStyle/>
          <a:p>
            <a:pPr eaLnBrk="1" hangingPunct="1"/>
            <a:r>
              <a:rPr lang="en-US" smtClean="0"/>
              <a:t>GUM: There is not always a simple correspondence between the classification of uncertainty components into categories A and B and the commonly used classification of uncertainty components as “random” and “systematic.” </a:t>
            </a:r>
          </a:p>
          <a:p>
            <a:pPr eaLnBrk="1" hangingPunct="1"/>
            <a:r>
              <a:rPr lang="en-US" smtClean="0"/>
              <a:t>The nature of an uncertainty component is conditioned by the use made of the corresponding quantity, that is, on how that quantity appears in the mathematical model that describes the measurement process. </a:t>
            </a:r>
          </a:p>
          <a:p>
            <a:pPr eaLnBrk="1" hangingPunct="1"/>
            <a:r>
              <a:rPr lang="en-US" smtClean="0"/>
              <a:t>When the corresponding quantity is used in a different way, a “random” component may become a “systematic” component and vice versa.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3FEE9FF7-65BC-4790-916C-E54B24E3DC03}" type="slidenum">
              <a:rPr lang="en-US"/>
              <a:pPr>
                <a:defRPr/>
              </a:pPr>
              <a:t>22</a:t>
            </a:fld>
            <a:endParaRPr lang="en-US"/>
          </a:p>
        </p:txBody>
      </p:sp>
      <p:sp>
        <p:nvSpPr>
          <p:cNvPr id="34819" name="Rectangle 2"/>
          <p:cNvSpPr>
            <a:spLocks noGrp="1" noChangeArrowheads="1"/>
          </p:cNvSpPr>
          <p:nvPr>
            <p:ph type="title"/>
          </p:nvPr>
        </p:nvSpPr>
        <p:spPr/>
        <p:txBody>
          <a:bodyPr/>
          <a:lstStyle/>
          <a:p>
            <a:pPr eaLnBrk="1" hangingPunct="1"/>
            <a:r>
              <a:rPr lang="en-US" smtClean="0"/>
              <a:t>Random and Systematic Uncertainty</a:t>
            </a:r>
          </a:p>
        </p:txBody>
      </p:sp>
      <p:sp>
        <p:nvSpPr>
          <p:cNvPr id="34820" name="Rectangle 3"/>
          <p:cNvSpPr>
            <a:spLocks noGrp="1" noChangeArrowheads="1"/>
          </p:cNvSpPr>
          <p:nvPr>
            <p:ph type="body" idx="1"/>
          </p:nvPr>
        </p:nvSpPr>
        <p:spPr/>
        <p:txBody>
          <a:bodyPr/>
          <a:lstStyle/>
          <a:p>
            <a:pPr eaLnBrk="1" hangingPunct="1">
              <a:lnSpc>
                <a:spcPct val="80000"/>
              </a:lnSpc>
            </a:pPr>
            <a:r>
              <a:rPr lang="en-US" smtClean="0"/>
              <a:t>Thus the terms “random uncertainty” and “systematic uncertainty” can be misleading when generally applied. </a:t>
            </a:r>
          </a:p>
          <a:p>
            <a:pPr eaLnBrk="1" hangingPunct="1">
              <a:lnSpc>
                <a:spcPct val="80000"/>
              </a:lnSpc>
            </a:pPr>
            <a:r>
              <a:rPr lang="en-US" smtClean="0"/>
              <a:t>An alternative nomenclature that might be used is “component of uncertainty arising from a random effect,” “component of uncertainty arising from a systematic effect,” where a random effect is one that gives rise to a possible random error in the current measurement process and a systematic effect is one that gives rise to a possible systematic error in the current measurement process. In principle, an uncertainty component arising from a systematic effect may in some cases be evaluated by method A while in other cases by method B, as may be an uncertainty component arising from a random effect.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25A6225A-B405-4F0B-A36E-52C3D3D18B78}" type="slidenum">
              <a:rPr lang="en-US"/>
              <a:pPr>
                <a:defRPr/>
              </a:pPr>
              <a:t>23</a:t>
            </a:fld>
            <a:endParaRPr lang="en-US"/>
          </a:p>
        </p:txBody>
      </p:sp>
      <p:sp>
        <p:nvSpPr>
          <p:cNvPr id="4100" name="Rectangle 2"/>
          <p:cNvSpPr>
            <a:spLocks noGrp="1" noChangeArrowheads="1"/>
          </p:cNvSpPr>
          <p:nvPr>
            <p:ph type="title"/>
          </p:nvPr>
        </p:nvSpPr>
        <p:spPr>
          <a:xfrm>
            <a:off x="187325" y="230188"/>
            <a:ext cx="8745538" cy="479425"/>
          </a:xfrm>
        </p:spPr>
        <p:txBody>
          <a:bodyPr/>
          <a:lstStyle/>
          <a:p>
            <a:pPr eaLnBrk="1" hangingPunct="1"/>
            <a:r>
              <a:rPr lang="en-US" smtClean="0"/>
              <a:t>Type A Uncertainty Evaluation</a:t>
            </a:r>
          </a:p>
        </p:txBody>
      </p:sp>
      <p:sp>
        <p:nvSpPr>
          <p:cNvPr id="4101" name="Rectangle 3"/>
          <p:cNvSpPr>
            <a:spLocks noGrp="1" noChangeArrowheads="1"/>
          </p:cNvSpPr>
          <p:nvPr>
            <p:ph type="body" idx="1"/>
          </p:nvPr>
        </p:nvSpPr>
        <p:spPr>
          <a:xfrm>
            <a:off x="476250" y="1019175"/>
            <a:ext cx="8332788" cy="5380038"/>
          </a:xfrm>
        </p:spPr>
        <p:txBody>
          <a:bodyPr/>
          <a:lstStyle/>
          <a:p>
            <a:pPr eaLnBrk="1" hangingPunct="1"/>
            <a:r>
              <a:rPr lang="en-US" smtClean="0"/>
              <a:t>represented by a statistically estimated standard deviation</a:t>
            </a:r>
          </a:p>
          <a:p>
            <a:pPr eaLnBrk="1" hangingPunct="1"/>
            <a:endParaRPr lang="en-US" smtClean="0"/>
          </a:p>
          <a:p>
            <a:pPr eaLnBrk="1" hangingPunct="1"/>
            <a:r>
              <a:rPr lang="en-US" smtClean="0"/>
              <a:t>associated number of degrees of freedom = </a:t>
            </a:r>
            <a:r>
              <a:rPr lang="en-US" i="1" smtClean="0"/>
              <a:t>v</a:t>
            </a:r>
            <a:r>
              <a:rPr lang="en-US" i="1" baseline="-25000" smtClean="0"/>
              <a:t>i</a:t>
            </a:r>
            <a:r>
              <a:rPr lang="en-US" smtClean="0"/>
              <a:t>. </a:t>
            </a:r>
          </a:p>
          <a:p>
            <a:pPr eaLnBrk="1" hangingPunct="1"/>
            <a:r>
              <a:rPr lang="en-US" smtClean="0"/>
              <a:t>the standard uncertainty is </a:t>
            </a:r>
            <a:r>
              <a:rPr lang="en-US" i="1" smtClean="0"/>
              <a:t>u</a:t>
            </a:r>
            <a:r>
              <a:rPr lang="en-US" i="1" baseline="-25000" smtClean="0"/>
              <a:t>i</a:t>
            </a:r>
            <a:r>
              <a:rPr lang="en-US" smtClean="0"/>
              <a:t> = </a:t>
            </a:r>
            <a:r>
              <a:rPr lang="en-US" i="1" smtClean="0"/>
              <a:t>s</a:t>
            </a:r>
            <a:r>
              <a:rPr lang="en-US" i="1" baseline="-25000" smtClean="0"/>
              <a:t>i</a:t>
            </a:r>
            <a:r>
              <a:rPr lang="en-US" smtClean="0"/>
              <a:t>. </a:t>
            </a:r>
          </a:p>
        </p:txBody>
      </p:sp>
      <p:graphicFrame>
        <p:nvGraphicFramePr>
          <p:cNvPr id="4098" name="Object 4"/>
          <p:cNvGraphicFramePr>
            <a:graphicFrameLocks noChangeAspect="1"/>
          </p:cNvGraphicFramePr>
          <p:nvPr/>
        </p:nvGraphicFramePr>
        <p:xfrm>
          <a:off x="3562350" y="1519238"/>
          <a:ext cx="1539875" cy="917575"/>
        </p:xfrm>
        <a:graphic>
          <a:graphicData uri="http://schemas.openxmlformats.org/presentationml/2006/ole">
            <mc:AlternateContent xmlns:mc="http://schemas.openxmlformats.org/markup-compatibility/2006">
              <mc:Choice xmlns:v="urn:schemas-microsoft-com:vml" Requires="v">
                <p:oleObj spid="_x0000_s4106" name="Equation" r:id="rId4" imgW="596880" imgH="355320" progId="Equation.3">
                  <p:embed/>
                </p:oleObj>
              </mc:Choice>
              <mc:Fallback>
                <p:oleObj name="Equation" r:id="rId4" imgW="596880" imgH="35532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62350" y="1519238"/>
                        <a:ext cx="1539875" cy="917575"/>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69D7F0EB-08C2-4322-A1D0-E2A7E5501C34}" type="slidenum">
              <a:rPr lang="en-US"/>
              <a:pPr>
                <a:defRPr/>
              </a:pPr>
              <a:t>24</a:t>
            </a:fld>
            <a:endParaRPr lang="en-US"/>
          </a:p>
        </p:txBody>
      </p:sp>
      <p:sp>
        <p:nvSpPr>
          <p:cNvPr id="5126" name="Rectangle 2"/>
          <p:cNvSpPr>
            <a:spLocks noGrp="1" noChangeArrowheads="1"/>
          </p:cNvSpPr>
          <p:nvPr>
            <p:ph type="title"/>
          </p:nvPr>
        </p:nvSpPr>
        <p:spPr>
          <a:xfrm>
            <a:off x="187325" y="230188"/>
            <a:ext cx="8396288" cy="479425"/>
          </a:xfrm>
        </p:spPr>
        <p:txBody>
          <a:bodyPr/>
          <a:lstStyle/>
          <a:p>
            <a:pPr eaLnBrk="1" hangingPunct="1"/>
            <a:r>
              <a:rPr lang="en-US" smtClean="0"/>
              <a:t>Type B Uncertainty Evaluation</a:t>
            </a:r>
          </a:p>
        </p:txBody>
      </p:sp>
      <p:sp>
        <p:nvSpPr>
          <p:cNvPr id="5127" name="Rectangle 3"/>
          <p:cNvSpPr>
            <a:spLocks noGrp="1" noChangeArrowheads="1"/>
          </p:cNvSpPr>
          <p:nvPr>
            <p:ph type="body" idx="1"/>
          </p:nvPr>
        </p:nvSpPr>
        <p:spPr>
          <a:xfrm>
            <a:off x="476250" y="1019175"/>
            <a:ext cx="8332788" cy="5380038"/>
          </a:xfrm>
        </p:spPr>
        <p:txBody>
          <a:bodyPr/>
          <a:lstStyle/>
          <a:p>
            <a:pPr eaLnBrk="1" hangingPunct="1"/>
            <a:r>
              <a:rPr lang="en-US" smtClean="0"/>
              <a:t>represented by a quantity </a:t>
            </a:r>
            <a:r>
              <a:rPr lang="en-US" i="1" smtClean="0"/>
              <a:t>u</a:t>
            </a:r>
            <a:r>
              <a:rPr lang="en-US" i="1" baseline="-25000" smtClean="0"/>
              <a:t>j </a:t>
            </a:r>
            <a:endParaRPr lang="en-US" i="1" smtClean="0"/>
          </a:p>
          <a:p>
            <a:pPr eaLnBrk="1" hangingPunct="1"/>
            <a:r>
              <a:rPr lang="en-US" smtClean="0"/>
              <a:t>         corresponding standard deviation</a:t>
            </a:r>
          </a:p>
          <a:p>
            <a:pPr eaLnBrk="1" hangingPunct="1"/>
            <a:endParaRPr lang="en-US" smtClean="0"/>
          </a:p>
          <a:p>
            <a:pPr eaLnBrk="1" hangingPunct="1"/>
            <a:endParaRPr lang="en-US" smtClean="0"/>
          </a:p>
          <a:p>
            <a:pPr eaLnBrk="1" hangingPunct="1">
              <a:buFontTx/>
              <a:buNone/>
            </a:pPr>
            <a:r>
              <a:rPr lang="en-US" smtClean="0"/>
              <a:t>              corresponding variance obtained from an assumed probability distribution based on all the available information</a:t>
            </a:r>
          </a:p>
          <a:p>
            <a:pPr eaLnBrk="1" hangingPunct="1"/>
            <a:r>
              <a:rPr lang="en-US" smtClean="0"/>
              <a:t>Since the quantity </a:t>
            </a:r>
            <a:r>
              <a:rPr lang="en-US" i="1" smtClean="0"/>
              <a:t>u</a:t>
            </a:r>
            <a:r>
              <a:rPr lang="en-US" i="1" baseline="-25000" smtClean="0"/>
              <a:t>j</a:t>
            </a:r>
            <a:r>
              <a:rPr lang="en-US" baseline="30000" smtClean="0"/>
              <a:t>2</a:t>
            </a:r>
            <a:r>
              <a:rPr lang="en-US" smtClean="0"/>
              <a:t> is treated like a variance and </a:t>
            </a:r>
            <a:r>
              <a:rPr lang="en-US" i="1" smtClean="0"/>
              <a:t>u</a:t>
            </a:r>
            <a:r>
              <a:rPr lang="en-US" i="1" baseline="-25000" smtClean="0"/>
              <a:t>j</a:t>
            </a:r>
            <a:r>
              <a:rPr lang="en-US" smtClean="0"/>
              <a:t> like a standard deviation, for such a component the standard uncertainty is simply </a:t>
            </a:r>
            <a:r>
              <a:rPr lang="en-US" i="1" smtClean="0"/>
              <a:t>u</a:t>
            </a:r>
            <a:r>
              <a:rPr lang="en-US" i="1" baseline="-25000" smtClean="0"/>
              <a:t>j</a:t>
            </a:r>
            <a:r>
              <a:rPr lang="en-US" smtClean="0"/>
              <a:t>.</a:t>
            </a:r>
          </a:p>
        </p:txBody>
      </p:sp>
      <p:graphicFrame>
        <p:nvGraphicFramePr>
          <p:cNvPr id="5122" name="Object 4"/>
          <p:cNvGraphicFramePr>
            <a:graphicFrameLocks noChangeAspect="1"/>
          </p:cNvGraphicFramePr>
          <p:nvPr/>
        </p:nvGraphicFramePr>
        <p:xfrm>
          <a:off x="887413" y="1457325"/>
          <a:ext cx="715962" cy="565150"/>
        </p:xfrm>
        <a:graphic>
          <a:graphicData uri="http://schemas.openxmlformats.org/presentationml/2006/ole">
            <mc:AlternateContent xmlns:mc="http://schemas.openxmlformats.org/markup-compatibility/2006">
              <mc:Choice xmlns:v="urn:schemas-microsoft-com:vml" Requires="v">
                <p:oleObj spid="_x0000_s5140" name="Equation" r:id="rId4" imgW="304560" imgH="241200" progId="Equation.3">
                  <p:embed/>
                </p:oleObj>
              </mc:Choice>
              <mc:Fallback>
                <p:oleObj name="Equation" r:id="rId4" imgW="304560" imgH="2412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7413" y="1457325"/>
                        <a:ext cx="715962" cy="565150"/>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123" name="Object 4"/>
          <p:cNvGraphicFramePr>
            <a:graphicFrameLocks noChangeAspect="1"/>
          </p:cNvGraphicFramePr>
          <p:nvPr/>
        </p:nvGraphicFramePr>
        <p:xfrm>
          <a:off x="915988" y="2786063"/>
          <a:ext cx="836612" cy="595312"/>
        </p:xfrm>
        <a:graphic>
          <a:graphicData uri="http://schemas.openxmlformats.org/presentationml/2006/ole">
            <mc:AlternateContent xmlns:mc="http://schemas.openxmlformats.org/markup-compatibility/2006">
              <mc:Choice xmlns:v="urn:schemas-microsoft-com:vml" Requires="v">
                <p:oleObj spid="_x0000_s5141" name="Equation" r:id="rId6" imgW="355320" imgH="253800" progId="Equation.3">
                  <p:embed/>
                </p:oleObj>
              </mc:Choice>
              <mc:Fallback>
                <p:oleObj name="Equation" r:id="rId6" imgW="355320" imgH="253800" progId="Equation.3">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5988" y="2786063"/>
                        <a:ext cx="836612" cy="595312"/>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124" name="Object 4"/>
          <p:cNvGraphicFramePr>
            <a:graphicFrameLocks noChangeAspect="1"/>
          </p:cNvGraphicFramePr>
          <p:nvPr/>
        </p:nvGraphicFramePr>
        <p:xfrm>
          <a:off x="3551238" y="2001838"/>
          <a:ext cx="1581150" cy="833437"/>
        </p:xfrm>
        <a:graphic>
          <a:graphicData uri="http://schemas.openxmlformats.org/presentationml/2006/ole">
            <mc:AlternateContent xmlns:mc="http://schemas.openxmlformats.org/markup-compatibility/2006">
              <mc:Choice xmlns:v="urn:schemas-microsoft-com:vml" Requires="v">
                <p:oleObj spid="_x0000_s5142" name="Equation" r:id="rId8" imgW="672840" imgH="355320" progId="Equation.3">
                  <p:embed/>
                </p:oleObj>
              </mc:Choice>
              <mc:Fallback>
                <p:oleObj name="Equation" r:id="rId8" imgW="672840" imgH="35532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51238" y="2001838"/>
                        <a:ext cx="1581150" cy="833437"/>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lide Number Placeholder 5"/>
          <p:cNvSpPr>
            <a:spLocks noGrp="1"/>
          </p:cNvSpPr>
          <p:nvPr>
            <p:ph type="sldNum" sz="quarter" idx="12"/>
          </p:nvPr>
        </p:nvSpPr>
        <p:spPr/>
        <p:txBody>
          <a:bodyPr/>
          <a:lstStyle/>
          <a:p>
            <a:pPr>
              <a:defRPr/>
            </a:pPr>
            <a:fld id="{D72E8283-1661-4ED9-84F2-D8DB5948FA1F}" type="slidenum">
              <a:rPr lang="en-US"/>
              <a:pPr>
                <a:defRPr/>
              </a:pPr>
              <a:t>25</a:t>
            </a:fld>
            <a:endParaRPr lang="en-US"/>
          </a:p>
        </p:txBody>
      </p:sp>
      <p:sp>
        <p:nvSpPr>
          <p:cNvPr id="35843" name="Rectangle 2"/>
          <p:cNvSpPr>
            <a:spLocks noGrp="1" noChangeArrowheads="1"/>
          </p:cNvSpPr>
          <p:nvPr>
            <p:ph type="title"/>
          </p:nvPr>
        </p:nvSpPr>
        <p:spPr/>
        <p:txBody>
          <a:bodyPr/>
          <a:lstStyle/>
          <a:p>
            <a:pPr eaLnBrk="1" hangingPunct="1"/>
            <a:r>
              <a:rPr lang="en-US" sz="2800" smtClean="0"/>
              <a:t>2008 ISO GUM Additional Terms &amp; Concepts - 2</a:t>
            </a:r>
          </a:p>
        </p:txBody>
      </p:sp>
      <p:graphicFrame>
        <p:nvGraphicFramePr>
          <p:cNvPr id="514073" name="Group 25"/>
          <p:cNvGraphicFramePr>
            <a:graphicFrameLocks noGrp="1"/>
          </p:cNvGraphicFramePr>
          <p:nvPr/>
        </p:nvGraphicFramePr>
        <p:xfrm>
          <a:off x="260350" y="920750"/>
          <a:ext cx="8651875" cy="1939925"/>
        </p:xfrm>
        <a:graphic>
          <a:graphicData uri="http://schemas.openxmlformats.org/drawingml/2006/table">
            <a:tbl>
              <a:tblPr/>
              <a:tblGrid>
                <a:gridCol w="2395538"/>
                <a:gridCol w="6256337"/>
              </a:tblGrid>
              <a:tr h="366797">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ISO-GUM Term</a:t>
                      </a:r>
                    </a:p>
                  </a:txBody>
                  <a:tcPr marT="45730" marB="4573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Meaning</a:t>
                      </a:r>
                    </a:p>
                  </a:txBody>
                  <a:tcPr marT="45730" marB="4573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73128">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combined standard uncertainty</a:t>
                      </a:r>
                    </a:p>
                  </a:txBody>
                  <a:tcPr marT="45730" marB="4573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15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rPr>
                        <a:t>standard uncertainty of the result of a measurement when that result is obtained from the values of a number of other quantities, equal to the positive square root of a sum of terms, the terms being the variances of </a:t>
                      </a:r>
                      <a:r>
                        <a:rPr kumimoji="0" lang="en-US" sz="1800" b="0" i="0" u="none" strike="noStrike" cap="none" normalizeH="0" baseline="0" dirty="0" err="1" smtClean="0">
                          <a:ln>
                            <a:noFill/>
                          </a:ln>
                          <a:solidFill>
                            <a:schemeClr val="tx1"/>
                          </a:solidFill>
                          <a:effectLst/>
                          <a:latin typeface="Times New Roman" pitchFamily="18" charset="0"/>
                        </a:rPr>
                        <a:t>covariances</a:t>
                      </a:r>
                      <a:r>
                        <a:rPr kumimoji="0" lang="en-US" sz="1800" b="0" i="0" u="none" strike="noStrike" cap="none" normalizeH="0" baseline="0" dirty="0" smtClean="0">
                          <a:ln>
                            <a:noFill/>
                          </a:ln>
                          <a:solidFill>
                            <a:schemeClr val="tx1"/>
                          </a:solidFill>
                          <a:effectLst/>
                          <a:latin typeface="Times New Roman" pitchFamily="18" charset="0"/>
                        </a:rPr>
                        <a:t> of these other quantities weighted according to how the measurement result varies with changes in these quantities.</a:t>
                      </a:r>
                    </a:p>
                  </a:txBody>
                  <a:tcPr marT="45730" marB="4573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5855" name="Rectangle 20"/>
          <p:cNvSpPr>
            <a:spLocks noChangeArrowheads="1"/>
          </p:cNvSpPr>
          <p:nvPr/>
        </p:nvSpPr>
        <p:spPr bwMode="auto">
          <a:xfrm>
            <a:off x="0" y="3257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35856" name="Rectangle 21"/>
          <p:cNvSpPr>
            <a:spLocks noChangeArrowheads="1"/>
          </p:cNvSpPr>
          <p:nvPr/>
        </p:nvSpPr>
        <p:spPr bwMode="auto">
          <a:xfrm>
            <a:off x="0" y="32813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B23A4ABF-9FE0-4D83-98AE-C59412594F49}" type="slidenum">
              <a:rPr lang="en-US"/>
              <a:pPr>
                <a:defRPr/>
              </a:pPr>
              <a:t>26</a:t>
            </a:fld>
            <a:endParaRPr lang="en-US"/>
          </a:p>
        </p:txBody>
      </p:sp>
      <p:sp>
        <p:nvSpPr>
          <p:cNvPr id="6148" name="Rectangle 2"/>
          <p:cNvSpPr>
            <a:spLocks noGrp="1" noChangeArrowheads="1"/>
          </p:cNvSpPr>
          <p:nvPr>
            <p:ph type="title"/>
          </p:nvPr>
        </p:nvSpPr>
        <p:spPr/>
        <p:txBody>
          <a:bodyPr/>
          <a:lstStyle/>
          <a:p>
            <a:pPr eaLnBrk="1" hangingPunct="1"/>
            <a:r>
              <a:rPr lang="en-US" smtClean="0"/>
              <a:t>The First Step</a:t>
            </a:r>
          </a:p>
        </p:txBody>
      </p:sp>
      <p:sp>
        <p:nvSpPr>
          <p:cNvPr id="6149" name="Rectangle 3"/>
          <p:cNvSpPr>
            <a:spLocks noGrp="1" noChangeArrowheads="1"/>
          </p:cNvSpPr>
          <p:nvPr>
            <p:ph type="body" idx="1"/>
          </p:nvPr>
        </p:nvSpPr>
        <p:spPr/>
        <p:txBody>
          <a:bodyPr/>
          <a:lstStyle/>
          <a:p>
            <a:pPr eaLnBrk="1" hangingPunct="1"/>
            <a:r>
              <a:rPr lang="en-US" smtClean="0"/>
              <a:t>Must know what </a:t>
            </a:r>
            <a:r>
              <a:rPr lang="en-US" i="1" smtClean="0"/>
              <a:t>y</a:t>
            </a:r>
            <a:r>
              <a:rPr lang="en-US" smtClean="0"/>
              <a:t> depends on, and how:</a:t>
            </a:r>
          </a:p>
          <a:p>
            <a:pPr eaLnBrk="1" hangingPunct="1"/>
            <a:endParaRPr lang="en-US" smtClean="0"/>
          </a:p>
        </p:txBody>
      </p:sp>
      <p:graphicFrame>
        <p:nvGraphicFramePr>
          <p:cNvPr id="6146" name="Object 4"/>
          <p:cNvGraphicFramePr>
            <a:graphicFrameLocks noChangeAspect="1"/>
          </p:cNvGraphicFramePr>
          <p:nvPr/>
        </p:nvGraphicFramePr>
        <p:xfrm>
          <a:off x="2967038" y="1654175"/>
          <a:ext cx="3181350" cy="611188"/>
        </p:xfrm>
        <a:graphic>
          <a:graphicData uri="http://schemas.openxmlformats.org/presentationml/2006/ole">
            <mc:AlternateContent xmlns:mc="http://schemas.openxmlformats.org/markup-compatibility/2006">
              <mc:Choice xmlns:v="urn:schemas-microsoft-com:vml" Requires="v">
                <p:oleObj spid="_x0000_s6154" name="Equation" r:id="rId3" imgW="1193760" imgH="228600" progId="Equation.3">
                  <p:embed/>
                </p:oleObj>
              </mc:Choice>
              <mc:Fallback>
                <p:oleObj name="Equation" r:id="rId3" imgW="1193760" imgH="2286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7038" y="1654175"/>
                        <a:ext cx="3181350" cy="611188"/>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893F2423-1984-43AF-BAB5-9B5225CA489A}" type="slidenum">
              <a:rPr lang="en-US"/>
              <a:pPr>
                <a:defRPr/>
              </a:pPr>
              <a:t>27</a:t>
            </a:fld>
            <a:endParaRPr lang="en-US"/>
          </a:p>
        </p:txBody>
      </p:sp>
      <p:sp>
        <p:nvSpPr>
          <p:cNvPr id="7172" name="Rectangle 2"/>
          <p:cNvSpPr>
            <a:spLocks noGrp="1" noChangeArrowheads="1"/>
          </p:cNvSpPr>
          <p:nvPr>
            <p:ph type="title"/>
          </p:nvPr>
        </p:nvSpPr>
        <p:spPr>
          <a:xfrm>
            <a:off x="555625" y="304800"/>
            <a:ext cx="8588375" cy="822325"/>
          </a:xfrm>
        </p:spPr>
        <p:txBody>
          <a:bodyPr/>
          <a:lstStyle/>
          <a:p>
            <a:pPr eaLnBrk="1" hangingPunct="1"/>
            <a:r>
              <a:rPr lang="en-US" smtClean="0"/>
              <a:t>Uncertainty Propagation Formula</a:t>
            </a:r>
          </a:p>
        </p:txBody>
      </p:sp>
      <p:sp>
        <p:nvSpPr>
          <p:cNvPr id="7173" name="Rectangle 3"/>
          <p:cNvSpPr>
            <a:spLocks noGrp="1" noChangeArrowheads="1"/>
          </p:cNvSpPr>
          <p:nvPr>
            <p:ph type="body" idx="1"/>
          </p:nvPr>
        </p:nvSpPr>
        <p:spPr>
          <a:xfrm>
            <a:off x="511175" y="1208088"/>
            <a:ext cx="8632825" cy="5275262"/>
          </a:xfrm>
        </p:spPr>
        <p:txBody>
          <a:bodyPr/>
          <a:lstStyle/>
          <a:p>
            <a:pPr eaLnBrk="1" hangingPunct="1"/>
            <a:r>
              <a:rPr lang="en-US" smtClean="0"/>
              <a:t>Combined standard uncertainty</a:t>
            </a:r>
          </a:p>
          <a:p>
            <a:pPr eaLnBrk="1" hangingPunct="1"/>
            <a:endParaRPr lang="en-US" smtClean="0"/>
          </a:p>
          <a:p>
            <a:pPr eaLnBrk="1" hangingPunct="1"/>
            <a:endParaRPr lang="en-US" smtClean="0"/>
          </a:p>
          <a:p>
            <a:pPr eaLnBrk="1" hangingPunct="1"/>
            <a:endParaRPr lang="en-US" smtClean="0"/>
          </a:p>
          <a:p>
            <a:pPr eaLnBrk="1" hangingPunct="1"/>
            <a:endParaRPr lang="en-US" smtClean="0"/>
          </a:p>
          <a:p>
            <a:pPr eaLnBrk="1" hangingPunct="1"/>
            <a:r>
              <a:rPr lang="en-US" smtClean="0"/>
              <a:t>Derived from first-order Taylor series expansion</a:t>
            </a:r>
          </a:p>
          <a:p>
            <a:pPr eaLnBrk="1" hangingPunct="1"/>
            <a:r>
              <a:rPr lang="en-US" smtClean="0"/>
              <a:t>Covariances usually unknown and ignored</a:t>
            </a:r>
          </a:p>
          <a:p>
            <a:pPr eaLnBrk="1" hangingPunct="1"/>
            <a:r>
              <a:rPr lang="en-US" smtClean="0"/>
              <a:t>Not accurate for large uncertainties (e.g., broad lognormal distributions)</a:t>
            </a:r>
          </a:p>
        </p:txBody>
      </p:sp>
      <p:graphicFrame>
        <p:nvGraphicFramePr>
          <p:cNvPr id="7170" name="Object 4"/>
          <p:cNvGraphicFramePr>
            <a:graphicFrameLocks noChangeAspect="1"/>
          </p:cNvGraphicFramePr>
          <p:nvPr/>
        </p:nvGraphicFramePr>
        <p:xfrm>
          <a:off x="920750" y="1701800"/>
          <a:ext cx="7586663" cy="1679575"/>
        </p:xfrm>
        <a:graphic>
          <a:graphicData uri="http://schemas.openxmlformats.org/presentationml/2006/ole">
            <mc:AlternateContent xmlns:mc="http://schemas.openxmlformats.org/markup-compatibility/2006">
              <mc:Choice xmlns:v="urn:schemas-microsoft-com:vml" Requires="v">
                <p:oleObj spid="_x0000_s7178" name="Equation" r:id="rId3" imgW="3213000" imgH="711000" progId="Equation.3">
                  <p:embed/>
                </p:oleObj>
              </mc:Choice>
              <mc:Fallback>
                <p:oleObj name="Equation" r:id="rId3" imgW="3213000" imgH="7110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0750" y="1701800"/>
                        <a:ext cx="7586663" cy="1679575"/>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C59E62B6-A233-4679-B0FB-9DE6B104A7FA}" type="slidenum">
              <a:rPr lang="en-US"/>
              <a:pPr>
                <a:defRPr/>
              </a:pPr>
              <a:t>28</a:t>
            </a:fld>
            <a:endParaRPr lang="en-US"/>
          </a:p>
        </p:txBody>
      </p:sp>
      <p:sp>
        <p:nvSpPr>
          <p:cNvPr id="8196" name="Rectangle 2"/>
          <p:cNvSpPr>
            <a:spLocks noGrp="1" noChangeArrowheads="1"/>
          </p:cNvSpPr>
          <p:nvPr>
            <p:ph type="title"/>
          </p:nvPr>
        </p:nvSpPr>
        <p:spPr>
          <a:xfrm>
            <a:off x="269875" y="304800"/>
            <a:ext cx="8588375" cy="822325"/>
          </a:xfrm>
        </p:spPr>
        <p:txBody>
          <a:bodyPr/>
          <a:lstStyle/>
          <a:p>
            <a:pPr eaLnBrk="1" hangingPunct="1"/>
            <a:r>
              <a:rPr lang="en-US" smtClean="0"/>
              <a:t>Uncertainty Propagation Formula – 2</a:t>
            </a:r>
          </a:p>
        </p:txBody>
      </p:sp>
      <p:sp>
        <p:nvSpPr>
          <p:cNvPr id="8197" name="Rectangle 3"/>
          <p:cNvSpPr>
            <a:spLocks noGrp="1" noChangeArrowheads="1"/>
          </p:cNvSpPr>
          <p:nvPr>
            <p:ph type="body" idx="1"/>
          </p:nvPr>
        </p:nvSpPr>
        <p:spPr>
          <a:xfrm>
            <a:off x="511175" y="1208088"/>
            <a:ext cx="8632825" cy="5275262"/>
          </a:xfrm>
        </p:spPr>
        <p:txBody>
          <a:bodyPr/>
          <a:lstStyle/>
          <a:p>
            <a:pPr eaLnBrk="1" hangingPunct="1"/>
            <a:r>
              <a:rPr lang="en-US" smtClean="0"/>
              <a:t>Formulation using correlation coefficient </a:t>
            </a:r>
            <a:r>
              <a:rPr lang="en-US" i="1" smtClean="0"/>
              <a:t>r</a:t>
            </a:r>
            <a:r>
              <a:rPr lang="en-US" smtClean="0"/>
              <a:t>(</a:t>
            </a:r>
            <a:r>
              <a:rPr lang="en-US" i="1" smtClean="0"/>
              <a:t>x</a:t>
            </a:r>
            <a:r>
              <a:rPr lang="en-US" i="1" baseline="-25000" smtClean="0"/>
              <a:t>i</a:t>
            </a:r>
            <a:r>
              <a:rPr lang="en-US" i="1" smtClean="0"/>
              <a:t>,x</a:t>
            </a:r>
            <a:r>
              <a:rPr lang="en-US" i="1" baseline="-25000" smtClean="0"/>
              <a:t>j</a:t>
            </a:r>
            <a:r>
              <a:rPr lang="en-US" smtClean="0"/>
              <a:t>)</a:t>
            </a:r>
          </a:p>
          <a:p>
            <a:pPr eaLnBrk="1" hangingPunct="1"/>
            <a:endParaRPr lang="en-US" smtClean="0"/>
          </a:p>
          <a:p>
            <a:pPr eaLnBrk="1" hangingPunct="1"/>
            <a:endParaRPr lang="en-US" smtClean="0"/>
          </a:p>
          <a:p>
            <a:pPr eaLnBrk="1" hangingPunct="1"/>
            <a:endParaRPr lang="en-US" smtClean="0"/>
          </a:p>
          <a:p>
            <a:pPr eaLnBrk="1" hangingPunct="1"/>
            <a:endParaRPr lang="en-US" smtClean="0"/>
          </a:p>
          <a:p>
            <a:pPr eaLnBrk="1" hangingPunct="1"/>
            <a:endParaRPr lang="en-US" smtClean="0"/>
          </a:p>
          <a:p>
            <a:pPr eaLnBrk="1" hangingPunct="1"/>
            <a:r>
              <a:rPr lang="en-US" smtClean="0"/>
              <a:t>See Rolf Michel’s wipe test example:</a:t>
            </a:r>
          </a:p>
          <a:p>
            <a:pPr marL="690563" lvl="1" indent="-233363" eaLnBrk="1" hangingPunct="1">
              <a:buFontTx/>
              <a:buNone/>
            </a:pPr>
            <a:r>
              <a:rPr lang="en-US" smtClean="0">
                <a:hlinkClick r:id="rId3"/>
              </a:rPr>
              <a:t>http://www.kernchemie.uni-mainz.de/downloads/saagas21/michel_2.pdf</a:t>
            </a:r>
            <a:r>
              <a:rPr lang="en-US" smtClean="0"/>
              <a:t> </a:t>
            </a:r>
          </a:p>
        </p:txBody>
      </p:sp>
      <p:graphicFrame>
        <p:nvGraphicFramePr>
          <p:cNvPr id="8194" name="Object 4"/>
          <p:cNvGraphicFramePr>
            <a:graphicFrameLocks noChangeAspect="1"/>
          </p:cNvGraphicFramePr>
          <p:nvPr/>
        </p:nvGraphicFramePr>
        <p:xfrm>
          <a:off x="1431925" y="1663700"/>
          <a:ext cx="5899150" cy="2163763"/>
        </p:xfrm>
        <a:graphic>
          <a:graphicData uri="http://schemas.openxmlformats.org/presentationml/2006/ole">
            <mc:AlternateContent xmlns:mc="http://schemas.openxmlformats.org/markup-compatibility/2006">
              <mc:Choice xmlns:v="urn:schemas-microsoft-com:vml" Requires="v">
                <p:oleObj spid="_x0000_s8202" name="Equation" r:id="rId4" imgW="2565360" imgH="939600" progId="Equation.3">
                  <p:embed/>
                </p:oleObj>
              </mc:Choice>
              <mc:Fallback>
                <p:oleObj name="Equation" r:id="rId4" imgW="2565360" imgH="9396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31925" y="1663700"/>
                        <a:ext cx="5899150" cy="2163763"/>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4E4BD463-714F-4C0A-B3B2-44205BA5BDBA}" type="slidenum">
              <a:rPr lang="en-US"/>
              <a:pPr>
                <a:defRPr/>
              </a:pPr>
              <a:t>29</a:t>
            </a:fld>
            <a:endParaRPr lang="en-US"/>
          </a:p>
        </p:txBody>
      </p:sp>
      <p:sp>
        <p:nvSpPr>
          <p:cNvPr id="36867" name="Rectangle 2"/>
          <p:cNvSpPr>
            <a:spLocks noGrp="1" noChangeArrowheads="1"/>
          </p:cNvSpPr>
          <p:nvPr>
            <p:ph type="title"/>
          </p:nvPr>
        </p:nvSpPr>
        <p:spPr/>
        <p:txBody>
          <a:bodyPr/>
          <a:lstStyle/>
          <a:p>
            <a:pPr eaLnBrk="1" hangingPunct="1"/>
            <a:r>
              <a:rPr lang="en-US" smtClean="0"/>
              <a:t>Numerical Methods</a:t>
            </a:r>
          </a:p>
        </p:txBody>
      </p:sp>
      <p:sp>
        <p:nvSpPr>
          <p:cNvPr id="36868" name="Rectangle 3"/>
          <p:cNvSpPr>
            <a:spLocks noGrp="1" noChangeArrowheads="1"/>
          </p:cNvSpPr>
          <p:nvPr>
            <p:ph type="body" idx="1"/>
          </p:nvPr>
        </p:nvSpPr>
        <p:spPr/>
        <p:txBody>
          <a:bodyPr/>
          <a:lstStyle/>
          <a:p>
            <a:pPr eaLnBrk="1" hangingPunct="1"/>
            <a:r>
              <a:rPr lang="en-US" smtClean="0"/>
              <a:t>Monte Carlo simulations, with covariances, may be needed to explore uncertainty</a:t>
            </a:r>
          </a:p>
          <a:p>
            <a:pPr eaLnBrk="1" hangingPunct="1"/>
            <a:r>
              <a:rPr lang="en-US" smtClean="0"/>
              <a:t>Crystal Ball</a:t>
            </a:r>
            <a:r>
              <a:rPr lang="en-US" smtClean="0">
                <a:cs typeface="Times New Roman" pitchFamily="18" charset="0"/>
              </a:rPr>
              <a:t>™ does this easily</a:t>
            </a:r>
          </a:p>
          <a:p>
            <a:pPr eaLnBrk="1" hangingPunct="1"/>
            <a:endParaRPr lang="en-US" smtClean="0">
              <a:cs typeface="Times New Roman"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smtClean="0"/>
              <a:t>Measuring, Modeling, and Inference</a:t>
            </a:r>
          </a:p>
        </p:txBody>
      </p:sp>
      <p:sp>
        <p:nvSpPr>
          <p:cNvPr id="3" name="Content Placeholder 2"/>
          <p:cNvSpPr>
            <a:spLocks noGrp="1"/>
          </p:cNvSpPr>
          <p:nvPr>
            <p:ph idx="1"/>
          </p:nvPr>
        </p:nvSpPr>
        <p:spPr/>
        <p:txBody>
          <a:bodyPr/>
          <a:lstStyle/>
          <a:p>
            <a:pPr>
              <a:defRPr/>
            </a:pPr>
            <a:r>
              <a:rPr lang="en-US" dirty="0" smtClean="0"/>
              <a:t>Measuring is adequately addressed by many organizations</a:t>
            </a:r>
          </a:p>
          <a:p>
            <a:pPr>
              <a:defRPr/>
            </a:pPr>
            <a:r>
              <a:rPr lang="en-US" dirty="0" smtClean="0"/>
              <a:t>Modeling is required to infer quantities of interest from measurements</a:t>
            </a:r>
          </a:p>
          <a:p>
            <a:pPr>
              <a:defRPr/>
            </a:pPr>
            <a:r>
              <a:rPr lang="en-US" dirty="0" smtClean="0"/>
              <a:t>Examples of models</a:t>
            </a:r>
          </a:p>
          <a:p>
            <a:pPr lvl="1">
              <a:defRPr/>
            </a:pPr>
            <a:r>
              <a:rPr lang="en-US" dirty="0" smtClean="0"/>
              <a:t>dosimetric phantoms</a:t>
            </a:r>
          </a:p>
          <a:p>
            <a:pPr lvl="1">
              <a:defRPr/>
            </a:pPr>
            <a:r>
              <a:rPr lang="en-US" dirty="0" smtClean="0"/>
              <a:t>biokinetic models</a:t>
            </a:r>
          </a:p>
          <a:p>
            <a:pPr lvl="1">
              <a:defRPr/>
            </a:pPr>
            <a:r>
              <a:rPr lang="en-US" dirty="0" smtClean="0"/>
              <a:t>respiratory tract, GI tract, and wound models</a:t>
            </a:r>
          </a:p>
          <a:p>
            <a:pPr lvl="1">
              <a:defRPr/>
            </a:pPr>
            <a:r>
              <a:rPr lang="en-US" dirty="0" smtClean="0"/>
              <a:t>environmental transport and fate models</a:t>
            </a:r>
          </a:p>
          <a:p>
            <a:pPr lvl="1">
              <a:defRPr/>
            </a:pPr>
            <a:r>
              <a:rPr lang="en-US" dirty="0" smtClean="0"/>
              <a:t>dose-response models</a:t>
            </a:r>
          </a:p>
          <a:p>
            <a:pPr marL="514350" indent="-457200">
              <a:defRPr/>
            </a:pPr>
            <a:r>
              <a:rPr lang="en-US" dirty="0" smtClean="0"/>
              <a:t>Inference is the process of getting to what we want to know from what we have measured or observed</a:t>
            </a:r>
            <a:endParaRPr lang="en-US" dirty="0"/>
          </a:p>
        </p:txBody>
      </p:sp>
      <p:sp>
        <p:nvSpPr>
          <p:cNvPr id="4" name="Slide Number Placeholder 3"/>
          <p:cNvSpPr>
            <a:spLocks noGrp="1"/>
          </p:cNvSpPr>
          <p:nvPr>
            <p:ph type="sldNum" sz="quarter" idx="12"/>
          </p:nvPr>
        </p:nvSpPr>
        <p:spPr/>
        <p:txBody>
          <a:bodyPr/>
          <a:lstStyle/>
          <a:p>
            <a:pPr>
              <a:defRPr/>
            </a:pPr>
            <a:fld id="{4EAFB9B3-C002-41B0-B3E5-B52DE071BBD7}" type="slidenum">
              <a:rPr lang="en-US" smtClean="0"/>
              <a:pPr>
                <a:defRPr/>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smtClean="0"/>
              <a:t>When Does Variability Become Uncertainty?</a:t>
            </a:r>
          </a:p>
        </p:txBody>
      </p:sp>
      <p:sp>
        <p:nvSpPr>
          <p:cNvPr id="38915" name="Content Placeholder 2"/>
          <p:cNvSpPr>
            <a:spLocks noGrp="1"/>
          </p:cNvSpPr>
          <p:nvPr>
            <p:ph idx="1"/>
          </p:nvPr>
        </p:nvSpPr>
        <p:spPr/>
        <p:txBody>
          <a:bodyPr/>
          <a:lstStyle/>
          <a:p>
            <a:r>
              <a:rPr lang="en-US" smtClean="0"/>
              <a:t>The population characteristic </a:t>
            </a:r>
            <a:r>
              <a:rPr lang="en-US" i="1" smtClean="0"/>
              <a:t>variability</a:t>
            </a:r>
            <a:r>
              <a:rPr lang="en-US" smtClean="0"/>
              <a:t> becomes uncertainty when a prediction is made for an individual, based on knowledge of that population </a:t>
            </a:r>
          </a:p>
          <a:p>
            <a:r>
              <a:rPr lang="en-US" smtClean="0"/>
              <a:t>Example: How tall is a human being you haven’t met?</a:t>
            </a:r>
          </a:p>
          <a:p>
            <a:pPr lvl="1"/>
            <a:r>
              <a:rPr lang="en-US" smtClean="0"/>
              <a:t>If you have no other information, this has a range from 30 cm to 240 cm</a:t>
            </a:r>
          </a:p>
          <a:p>
            <a:pPr lvl="1"/>
            <a:r>
              <a:rPr lang="en-US" smtClean="0"/>
              <a:t>If you have age, weight, sex, race, nationality, etc., you can narrow it down</a:t>
            </a:r>
          </a:p>
        </p:txBody>
      </p:sp>
      <p:sp>
        <p:nvSpPr>
          <p:cNvPr id="4" name="Slide Number Placeholder 3"/>
          <p:cNvSpPr>
            <a:spLocks noGrp="1"/>
          </p:cNvSpPr>
          <p:nvPr>
            <p:ph type="sldNum" sz="quarter" idx="12"/>
          </p:nvPr>
        </p:nvSpPr>
        <p:spPr/>
        <p:txBody>
          <a:bodyPr/>
          <a:lstStyle/>
          <a:p>
            <a:pPr>
              <a:defRPr/>
            </a:pPr>
            <a:fld id="{070BE592-A262-419B-9F96-A282E7674A95}" type="slidenum">
              <a:rPr lang="en-US" smtClean="0"/>
              <a:pPr>
                <a:defRPr/>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pPr eaLnBrk="1" hangingPunct="1"/>
            <a:r>
              <a:rPr lang="en-US" smtClean="0"/>
              <a:t>Classical  and Bayesian Statistics</a:t>
            </a:r>
          </a:p>
        </p:txBody>
      </p:sp>
      <p:sp>
        <p:nvSpPr>
          <p:cNvPr id="39939" name="Content Placeholder 2"/>
          <p:cNvSpPr>
            <a:spLocks noGrp="1"/>
          </p:cNvSpPr>
          <p:nvPr>
            <p:ph idx="1"/>
          </p:nvPr>
        </p:nvSpPr>
        <p:spPr/>
        <p:txBody>
          <a:bodyPr/>
          <a:lstStyle/>
          <a:p>
            <a:pPr eaLnBrk="1" hangingPunct="1"/>
            <a:r>
              <a:rPr lang="en-US" smtClean="0"/>
              <a:t>Bayesian statistical inference has replaced classical inference in more and more areas of interest to health physicists, such as determining whether activity is present in a sample, what a detection system can be relied on to detect, and what can be inferred about intake and committed dose from bioassay data. </a:t>
            </a:r>
          </a:p>
        </p:txBody>
      </p:sp>
      <p:sp>
        <p:nvSpPr>
          <p:cNvPr id="4" name="Slide Number Placeholder 3"/>
          <p:cNvSpPr>
            <a:spLocks noGrp="1"/>
          </p:cNvSpPr>
          <p:nvPr>
            <p:ph type="sldNum" sz="quarter" idx="12"/>
          </p:nvPr>
        </p:nvSpPr>
        <p:spPr/>
        <p:txBody>
          <a:bodyPr/>
          <a:lstStyle/>
          <a:p>
            <a:pPr>
              <a:defRPr/>
            </a:pPr>
            <a:fld id="{35E2BE8B-49C3-468A-BD2A-A61177C5D56B}" type="slidenum">
              <a:rPr lang="en-US"/>
              <a:pPr>
                <a:defRPr/>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789F59C6-0469-4BD8-B90D-8597DEFFA85E}" type="slidenum">
              <a:rPr lang="en-US"/>
              <a:pPr>
                <a:defRPr/>
              </a:pPr>
              <a:t>33</a:t>
            </a:fld>
            <a:endParaRPr lang="en-US"/>
          </a:p>
        </p:txBody>
      </p:sp>
      <p:sp>
        <p:nvSpPr>
          <p:cNvPr id="40963" name="Rectangle 2"/>
          <p:cNvSpPr>
            <a:spLocks noGrp="1" noChangeArrowheads="1"/>
          </p:cNvSpPr>
          <p:nvPr>
            <p:ph type="title"/>
          </p:nvPr>
        </p:nvSpPr>
        <p:spPr>
          <a:xfrm>
            <a:off x="555625" y="304800"/>
            <a:ext cx="8588375" cy="822325"/>
          </a:xfrm>
        </p:spPr>
        <p:txBody>
          <a:bodyPr/>
          <a:lstStyle/>
          <a:p>
            <a:pPr eaLnBrk="1" hangingPunct="1"/>
            <a:r>
              <a:rPr lang="en-US" smtClean="0"/>
              <a:t>Example: The Two Counting Problems	</a:t>
            </a:r>
          </a:p>
        </p:txBody>
      </p:sp>
      <p:sp>
        <p:nvSpPr>
          <p:cNvPr id="40964" name="Rectangle 3"/>
          <p:cNvSpPr>
            <a:spLocks noGrp="1" noChangeArrowheads="1"/>
          </p:cNvSpPr>
          <p:nvPr>
            <p:ph type="body" idx="1"/>
          </p:nvPr>
        </p:nvSpPr>
        <p:spPr>
          <a:xfrm>
            <a:off x="511175" y="1208088"/>
            <a:ext cx="8289925" cy="5303837"/>
          </a:xfrm>
        </p:spPr>
        <p:txBody>
          <a:bodyPr/>
          <a:lstStyle/>
          <a:p>
            <a:pPr eaLnBrk="1" hangingPunct="1">
              <a:lnSpc>
                <a:spcPct val="75000"/>
              </a:lnSpc>
            </a:pPr>
            <a:r>
              <a:rPr lang="en-US" smtClean="0"/>
              <a:t>Radioactive decay is a Bernoulli process described by a binomial or Poisson distribution</a:t>
            </a:r>
          </a:p>
          <a:p>
            <a:pPr marL="690563" lvl="1" indent="-233363" eaLnBrk="1" hangingPunct="1">
              <a:lnSpc>
                <a:spcPct val="75000"/>
              </a:lnSpc>
            </a:pPr>
            <a:r>
              <a:rPr lang="en-US" smtClean="0"/>
              <a:t>A Bernoulli process is one concerned with the count of the total number of independent events, each with the same probability, occurring in a specified number of trials</a:t>
            </a:r>
          </a:p>
          <a:p>
            <a:pPr eaLnBrk="1" hangingPunct="1">
              <a:lnSpc>
                <a:spcPct val="75000"/>
              </a:lnSpc>
            </a:pPr>
            <a:r>
              <a:rPr lang="en-US" smtClean="0"/>
              <a:t>The “forward problem”</a:t>
            </a:r>
          </a:p>
          <a:p>
            <a:pPr marL="690563" lvl="1" indent="-233363" eaLnBrk="1" hangingPunct="1">
              <a:lnSpc>
                <a:spcPct val="75000"/>
              </a:lnSpc>
            </a:pPr>
            <a:r>
              <a:rPr lang="en-US" smtClean="0"/>
              <a:t>from properties of the process, we predict the distribution of counting results (mean, standard deviation (SD))</a:t>
            </a:r>
          </a:p>
          <a:p>
            <a:pPr marL="690563" lvl="1" indent="-233363" eaLnBrk="1" hangingPunct="1">
              <a:lnSpc>
                <a:spcPct val="75000"/>
              </a:lnSpc>
            </a:pPr>
            <a:r>
              <a:rPr lang="en-US" smtClean="0"/>
              <a:t>measurand </a:t>
            </a:r>
            <a:r>
              <a:rPr lang="en-US" smtClean="0">
                <a:sym typeface="Symbol" pitchFamily="18" charset="2"/>
              </a:rPr>
              <a:t> distribution of possible observations</a:t>
            </a:r>
          </a:p>
          <a:p>
            <a:pPr eaLnBrk="1" hangingPunct="1">
              <a:lnSpc>
                <a:spcPct val="75000"/>
              </a:lnSpc>
            </a:pPr>
            <a:r>
              <a:rPr lang="en-US" smtClean="0"/>
              <a:t>The “reverse problem”</a:t>
            </a:r>
          </a:p>
          <a:p>
            <a:pPr marL="690563" lvl="1" indent="-233363" eaLnBrk="1" hangingPunct="1">
              <a:lnSpc>
                <a:spcPct val="75000"/>
              </a:lnSpc>
            </a:pPr>
            <a:r>
              <a:rPr lang="en-US" smtClean="0"/>
              <a:t>measure a counting result</a:t>
            </a:r>
          </a:p>
          <a:p>
            <a:pPr marL="690563" lvl="1" indent="-233363" eaLnBrk="1" hangingPunct="1">
              <a:lnSpc>
                <a:spcPct val="75000"/>
              </a:lnSpc>
            </a:pPr>
            <a:r>
              <a:rPr lang="en-US" smtClean="0"/>
              <a:t>from the counting result, we infer the parameters of the underlying binomial or Poisson distribution (mean, SD)</a:t>
            </a:r>
          </a:p>
          <a:p>
            <a:pPr marL="690563" lvl="1" indent="-233363" eaLnBrk="1" hangingPunct="1">
              <a:lnSpc>
                <a:spcPct val="75000"/>
              </a:lnSpc>
              <a:buFontTx/>
              <a:buNone/>
            </a:pPr>
            <a:r>
              <a:rPr lang="en-US" sz="1400" smtClean="0"/>
              <a:t>          see, e.g., Rainwater and Wu (1947)</a:t>
            </a:r>
          </a:p>
          <a:p>
            <a:pPr marL="690563" lvl="1" indent="-233363" eaLnBrk="1" hangingPunct="1">
              <a:lnSpc>
                <a:spcPct val="75000"/>
              </a:lnSpc>
            </a:pPr>
            <a:r>
              <a:rPr lang="en-US" smtClean="0"/>
              <a:t>this is the problem we’re really interested in!</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64294EB9-553D-4528-8CC9-51F92BAF827F}" type="slidenum">
              <a:rPr lang="en-US"/>
              <a:pPr>
                <a:defRPr/>
              </a:pPr>
              <a:t>34</a:t>
            </a:fld>
            <a:endParaRPr lang="en-US"/>
          </a:p>
        </p:txBody>
      </p:sp>
      <p:sp>
        <p:nvSpPr>
          <p:cNvPr id="41987" name="Rectangle 2"/>
          <p:cNvSpPr>
            <a:spLocks noGrp="1" noChangeArrowheads="1"/>
          </p:cNvSpPr>
          <p:nvPr>
            <p:ph type="title"/>
          </p:nvPr>
        </p:nvSpPr>
        <p:spPr>
          <a:xfrm>
            <a:off x="776288" y="104775"/>
            <a:ext cx="7558087" cy="822325"/>
          </a:xfrm>
        </p:spPr>
        <p:txBody>
          <a:bodyPr/>
          <a:lstStyle/>
          <a:p>
            <a:pPr eaLnBrk="1" hangingPunct="1"/>
            <a:r>
              <a:rPr lang="en-US" smtClean="0"/>
              <a:t>Two Kinds of Statistics</a:t>
            </a:r>
          </a:p>
        </p:txBody>
      </p:sp>
      <p:sp>
        <p:nvSpPr>
          <p:cNvPr id="41988" name="Rectangle 3"/>
          <p:cNvSpPr>
            <a:spLocks noGrp="1" noChangeArrowheads="1"/>
          </p:cNvSpPr>
          <p:nvPr>
            <p:ph type="body" idx="1"/>
          </p:nvPr>
        </p:nvSpPr>
        <p:spPr>
          <a:xfrm>
            <a:off x="500063" y="981075"/>
            <a:ext cx="8361362" cy="5127625"/>
          </a:xfrm>
        </p:spPr>
        <p:txBody>
          <a:bodyPr/>
          <a:lstStyle/>
          <a:p>
            <a:pPr eaLnBrk="1" hangingPunct="1"/>
            <a:r>
              <a:rPr lang="en-US" smtClean="0"/>
              <a:t>Classical statistics </a:t>
            </a:r>
          </a:p>
          <a:p>
            <a:pPr marL="690563" lvl="1" indent="-233363" eaLnBrk="1" hangingPunct="1"/>
            <a:r>
              <a:rPr lang="en-US" smtClean="0"/>
              <a:t>does the forward problem well</a:t>
            </a:r>
          </a:p>
          <a:p>
            <a:pPr marL="690563" lvl="1" indent="-233363" eaLnBrk="1" hangingPunct="1"/>
            <a:r>
              <a:rPr lang="en-US" smtClean="0"/>
              <a:t>does not do the reverse problem</a:t>
            </a:r>
          </a:p>
          <a:p>
            <a:pPr eaLnBrk="1" hangingPunct="1"/>
            <a:r>
              <a:rPr lang="en-US" smtClean="0"/>
              <a:t>Bayesian statistics does the reverse problem using </a:t>
            </a:r>
          </a:p>
          <a:p>
            <a:pPr marL="690563" lvl="1" indent="-233363" eaLnBrk="1" hangingPunct="1"/>
            <a:r>
              <a:rPr lang="en-US" smtClean="0"/>
              <a:t>a prior probability distribution</a:t>
            </a:r>
          </a:p>
          <a:p>
            <a:pPr marL="690563" lvl="1" indent="-233363" eaLnBrk="1" hangingPunct="1"/>
            <a:r>
              <a:rPr lang="en-US" smtClean="0"/>
              <a:t>the observed results</a:t>
            </a:r>
          </a:p>
          <a:p>
            <a:pPr marL="690563" lvl="1" indent="-233363" eaLnBrk="1" hangingPunct="1"/>
            <a:r>
              <a:rPr lang="en-US" smtClean="0"/>
              <a:t>a likelihood function (a classical expression of the forward problem)</a:t>
            </a:r>
            <a:endParaRPr lang="en-US" sz="4000"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65E3509A-4C2E-41C4-8842-013AB65A1970}" type="slidenum">
              <a:rPr lang="en-US"/>
              <a:pPr>
                <a:defRPr/>
              </a:pPr>
              <a:t>35</a:t>
            </a:fld>
            <a:endParaRPr lang="en-US"/>
          </a:p>
        </p:txBody>
      </p:sp>
      <p:sp>
        <p:nvSpPr>
          <p:cNvPr id="9222" name="Rectangle 2"/>
          <p:cNvSpPr>
            <a:spLocks noGrp="1" noChangeArrowheads="1"/>
          </p:cNvSpPr>
          <p:nvPr>
            <p:ph type="body" idx="1"/>
          </p:nvPr>
        </p:nvSpPr>
        <p:spPr>
          <a:xfrm>
            <a:off x="661988" y="868363"/>
            <a:ext cx="8120062" cy="5194300"/>
          </a:xfrm>
        </p:spPr>
        <p:txBody>
          <a:bodyPr/>
          <a:lstStyle/>
          <a:p>
            <a:pPr eaLnBrk="1" hangingPunct="1"/>
            <a:endParaRPr lang="en-US" smtClean="0"/>
          </a:p>
          <a:p>
            <a:pPr eaLnBrk="1" hangingPunct="1"/>
            <a:endParaRPr lang="en-US" smtClean="0"/>
          </a:p>
          <a:p>
            <a:pPr eaLnBrk="1" hangingPunct="1"/>
            <a:r>
              <a:rPr lang="en-US" smtClean="0"/>
              <a:t>Names:</a:t>
            </a:r>
          </a:p>
          <a:p>
            <a:pPr eaLnBrk="1" hangingPunct="1"/>
            <a:endParaRPr lang="en-US" smtClean="0"/>
          </a:p>
          <a:p>
            <a:pPr eaLnBrk="1" hangingPunct="1"/>
            <a:endParaRPr lang="en-US" smtClean="0"/>
          </a:p>
          <a:p>
            <a:pPr eaLnBrk="1" hangingPunct="1"/>
            <a:endParaRPr lang="en-US" smtClean="0"/>
          </a:p>
          <a:p>
            <a:pPr eaLnBrk="1" hangingPunct="1"/>
            <a:r>
              <a:rPr lang="en-US" smtClean="0"/>
              <a:t>Example</a:t>
            </a:r>
          </a:p>
        </p:txBody>
      </p:sp>
      <p:sp>
        <p:nvSpPr>
          <p:cNvPr id="9223" name="Rectangle 3"/>
          <p:cNvSpPr>
            <a:spLocks noGrp="1" noChangeArrowheads="1"/>
          </p:cNvSpPr>
          <p:nvPr>
            <p:ph type="title"/>
          </p:nvPr>
        </p:nvSpPr>
        <p:spPr>
          <a:xfrm>
            <a:off x="1162050" y="298450"/>
            <a:ext cx="6902450" cy="444500"/>
          </a:xfrm>
        </p:spPr>
        <p:txBody>
          <a:bodyPr/>
          <a:lstStyle/>
          <a:p>
            <a:pPr eaLnBrk="1" hangingPunct="1"/>
            <a:r>
              <a:rPr lang="en-US" smtClean="0"/>
              <a:t>Bayes’s Rule (Simple form)</a:t>
            </a:r>
          </a:p>
        </p:txBody>
      </p:sp>
      <p:graphicFrame>
        <p:nvGraphicFramePr>
          <p:cNvPr id="9218" name="Object 4"/>
          <p:cNvGraphicFramePr>
            <a:graphicFrameLocks noChangeAspect="1"/>
          </p:cNvGraphicFramePr>
          <p:nvPr/>
        </p:nvGraphicFramePr>
        <p:xfrm>
          <a:off x="2428875" y="950913"/>
          <a:ext cx="3762375" cy="1027112"/>
        </p:xfrm>
        <a:graphic>
          <a:graphicData uri="http://schemas.openxmlformats.org/presentationml/2006/ole">
            <mc:AlternateContent xmlns:mc="http://schemas.openxmlformats.org/markup-compatibility/2006">
              <mc:Choice xmlns:v="urn:schemas-microsoft-com:vml" Requires="v">
                <p:oleObj spid="_x0000_s9236" name="Equation" r:id="rId3" imgW="1536480" imgH="419040" progId="Equation.3">
                  <p:embed/>
                </p:oleObj>
              </mc:Choice>
              <mc:Fallback>
                <p:oleObj name="Equation" r:id="rId3" imgW="1536480" imgH="41904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75" y="950913"/>
                        <a:ext cx="3762375" cy="1027112"/>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219" name="Object 5"/>
          <p:cNvGraphicFramePr>
            <a:graphicFrameLocks noChangeAspect="1"/>
          </p:cNvGraphicFramePr>
          <p:nvPr/>
        </p:nvGraphicFramePr>
        <p:xfrm>
          <a:off x="2017713" y="2260600"/>
          <a:ext cx="5119687" cy="1082675"/>
        </p:xfrm>
        <a:graphic>
          <a:graphicData uri="http://schemas.openxmlformats.org/presentationml/2006/ole">
            <mc:AlternateContent xmlns:mc="http://schemas.openxmlformats.org/markup-compatibility/2006">
              <mc:Choice xmlns:v="urn:schemas-microsoft-com:vml" Requires="v">
                <p:oleObj spid="_x0000_s9237" name="Equation" r:id="rId5" imgW="1981080" imgH="419040" progId="Equation.3">
                  <p:embed/>
                </p:oleObj>
              </mc:Choice>
              <mc:Fallback>
                <p:oleObj name="Equation" r:id="rId5" imgW="1981080" imgH="419040"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17713" y="2260600"/>
                        <a:ext cx="5119687" cy="1082675"/>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220" name="Object 5"/>
          <p:cNvGraphicFramePr>
            <a:graphicFrameLocks noChangeAspect="1"/>
          </p:cNvGraphicFramePr>
          <p:nvPr/>
        </p:nvGraphicFramePr>
        <p:xfrm>
          <a:off x="307975" y="4167188"/>
          <a:ext cx="8564563" cy="2263775"/>
        </p:xfrm>
        <a:graphic>
          <a:graphicData uri="http://schemas.openxmlformats.org/presentationml/2006/ole">
            <mc:AlternateContent xmlns:mc="http://schemas.openxmlformats.org/markup-compatibility/2006">
              <mc:Choice xmlns:v="urn:schemas-microsoft-com:vml" Requires="v">
                <p:oleObj spid="_x0000_s9238" name="Equation" r:id="rId7" imgW="3314520" imgH="876240" progId="Equation.3">
                  <p:embed/>
                </p:oleObj>
              </mc:Choice>
              <mc:Fallback>
                <p:oleObj name="Equation" r:id="rId7" imgW="3314520" imgH="876240" progId="Equation.3">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7975" y="4167188"/>
                        <a:ext cx="8564563" cy="2263775"/>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E88131B0-94E6-4A1F-A41D-BBF61C7595DC}" type="slidenum">
              <a:rPr lang="en-US"/>
              <a:pPr>
                <a:defRPr/>
              </a:pPr>
              <a:t>36</a:t>
            </a:fld>
            <a:endParaRPr lang="en-US"/>
          </a:p>
        </p:txBody>
      </p:sp>
      <p:sp>
        <p:nvSpPr>
          <p:cNvPr id="10244" name="Rectangle 2"/>
          <p:cNvSpPr>
            <a:spLocks noGrp="1" noChangeArrowheads="1"/>
          </p:cNvSpPr>
          <p:nvPr>
            <p:ph type="body" idx="1"/>
          </p:nvPr>
        </p:nvSpPr>
        <p:spPr>
          <a:xfrm>
            <a:off x="390525" y="3260725"/>
            <a:ext cx="8510588" cy="3403600"/>
          </a:xfrm>
        </p:spPr>
        <p:txBody>
          <a:bodyPr/>
          <a:lstStyle/>
          <a:p>
            <a:pPr eaLnBrk="1" hangingPunct="1"/>
            <a:r>
              <a:rPr lang="en-US" smtClean="0"/>
              <a:t>Some form of prior probability is required!</a:t>
            </a:r>
          </a:p>
          <a:p>
            <a:pPr eaLnBrk="1" hangingPunct="1"/>
            <a:r>
              <a:rPr lang="en-US" smtClean="0"/>
              <a:t>The prior probability is what you know before you start</a:t>
            </a:r>
          </a:p>
          <a:p>
            <a:pPr eaLnBrk="1" hangingPunct="1"/>
            <a:r>
              <a:rPr lang="en-US" smtClean="0"/>
              <a:t>The prior can have more or less effect on the posterior, depending on the precision of the data</a:t>
            </a:r>
          </a:p>
          <a:p>
            <a:pPr eaLnBrk="1" hangingPunct="1"/>
            <a:r>
              <a:rPr lang="en-US" smtClean="0"/>
              <a:t>The prior can be subjective</a:t>
            </a:r>
          </a:p>
          <a:p>
            <a:pPr eaLnBrk="1" hangingPunct="1"/>
            <a:r>
              <a:rPr lang="en-US" smtClean="0"/>
              <a:t>The prior is the topic of unresolvable arguments</a:t>
            </a:r>
          </a:p>
        </p:txBody>
      </p:sp>
      <p:sp>
        <p:nvSpPr>
          <p:cNvPr id="10245" name="Rectangle 3"/>
          <p:cNvSpPr>
            <a:spLocks noGrp="1" noChangeArrowheads="1"/>
          </p:cNvSpPr>
          <p:nvPr>
            <p:ph type="title"/>
          </p:nvPr>
        </p:nvSpPr>
        <p:spPr>
          <a:xfrm>
            <a:off x="390525" y="487363"/>
            <a:ext cx="8753475" cy="711200"/>
          </a:xfrm>
        </p:spPr>
        <p:txBody>
          <a:bodyPr/>
          <a:lstStyle/>
          <a:p>
            <a:pPr eaLnBrk="1" hangingPunct="1"/>
            <a:r>
              <a:rPr lang="en-US" smtClean="0"/>
              <a:t>Bayesian Approach: </a:t>
            </a:r>
            <a:br>
              <a:rPr lang="en-US" smtClean="0"/>
            </a:br>
            <a:r>
              <a:rPr lang="en-US" smtClean="0"/>
              <a:t>The Prior Probability 1</a:t>
            </a:r>
          </a:p>
        </p:txBody>
      </p:sp>
      <p:graphicFrame>
        <p:nvGraphicFramePr>
          <p:cNvPr id="10242" name="Object 4"/>
          <p:cNvGraphicFramePr>
            <a:graphicFrameLocks noChangeAspect="1"/>
          </p:cNvGraphicFramePr>
          <p:nvPr/>
        </p:nvGraphicFramePr>
        <p:xfrm>
          <a:off x="2506663" y="1570038"/>
          <a:ext cx="4238625" cy="1466850"/>
        </p:xfrm>
        <a:graphic>
          <a:graphicData uri="http://schemas.openxmlformats.org/presentationml/2006/ole">
            <mc:AlternateContent xmlns:mc="http://schemas.openxmlformats.org/markup-compatibility/2006">
              <mc:Choice xmlns:v="urn:schemas-microsoft-com:vml" Requires="v">
                <p:oleObj spid="_x0000_s10250" name="Equation" r:id="rId3" imgW="1892160" imgH="583920" progId="Equation.3">
                  <p:embed/>
                </p:oleObj>
              </mc:Choice>
              <mc:Fallback>
                <p:oleObj name="Equation" r:id="rId3" imgW="1892160" imgH="58392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6663" y="1570038"/>
                        <a:ext cx="4238625" cy="1466850"/>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C59583A0-74FA-45D7-8811-F4FFCCAD0E9A}" type="slidenum">
              <a:rPr lang="en-US"/>
              <a:pPr>
                <a:defRPr/>
              </a:pPr>
              <a:t>37</a:t>
            </a:fld>
            <a:endParaRPr lang="en-US"/>
          </a:p>
        </p:txBody>
      </p:sp>
      <p:sp>
        <p:nvSpPr>
          <p:cNvPr id="11268" name="Rectangle 2"/>
          <p:cNvSpPr>
            <a:spLocks noGrp="1" noChangeArrowheads="1"/>
          </p:cNvSpPr>
          <p:nvPr>
            <p:ph type="body" idx="1"/>
          </p:nvPr>
        </p:nvSpPr>
        <p:spPr>
          <a:xfrm>
            <a:off x="0" y="2038350"/>
            <a:ext cx="9144000" cy="5451475"/>
          </a:xfrm>
        </p:spPr>
        <p:txBody>
          <a:bodyPr/>
          <a:lstStyle/>
          <a:p>
            <a:pPr eaLnBrk="1" hangingPunct="1"/>
            <a:r>
              <a:rPr lang="en-US" smtClean="0"/>
              <a:t>The prior can be “nothing”</a:t>
            </a:r>
          </a:p>
          <a:p>
            <a:pPr lvl="1" eaLnBrk="1" hangingPunct="1"/>
            <a:r>
              <a:rPr lang="en-US" smtClean="0"/>
              <a:t>even “nothing” can take several forms</a:t>
            </a:r>
          </a:p>
          <a:p>
            <a:pPr lvl="1" eaLnBrk="1" hangingPunct="1"/>
            <a:r>
              <a:rPr lang="en-US" smtClean="0"/>
              <a:t>“uniform,” “flat,” or “uninformative” prior: all values of </a:t>
            </a:r>
            <a:r>
              <a:rPr lang="en-US" i="1" smtClean="0"/>
              <a:t>B </a:t>
            </a:r>
            <a:r>
              <a:rPr lang="en-US" smtClean="0"/>
              <a:t>are “equally probable”</a:t>
            </a:r>
          </a:p>
          <a:p>
            <a:pPr lvl="1" eaLnBrk="1" hangingPunct="1"/>
            <a:r>
              <a:rPr lang="en-US" smtClean="0"/>
              <a:t>“vague” prior: all values of ln(</a:t>
            </a:r>
            <a:r>
              <a:rPr lang="en-US" i="1" smtClean="0"/>
              <a:t>B</a:t>
            </a:r>
            <a:r>
              <a:rPr lang="en-US" smtClean="0"/>
              <a:t>) are equally probable…</a:t>
            </a:r>
          </a:p>
          <a:p>
            <a:pPr eaLnBrk="1" hangingPunct="1"/>
            <a:r>
              <a:rPr lang="en-US" smtClean="0"/>
              <a:t>The prior can be other information (intake examples)</a:t>
            </a:r>
          </a:p>
          <a:p>
            <a:pPr lvl="1" eaLnBrk="1" hangingPunct="1"/>
            <a:r>
              <a:rPr lang="en-US" smtClean="0"/>
              <a:t>the CAM alarmed or there was facial or skin contamination or a positive nasal swab</a:t>
            </a:r>
          </a:p>
          <a:p>
            <a:pPr lvl="1" eaLnBrk="1" hangingPunct="1"/>
            <a:r>
              <a:rPr lang="en-US" smtClean="0"/>
              <a:t>the worker had a previous intake</a:t>
            </a:r>
          </a:p>
          <a:p>
            <a:pPr eaLnBrk="1" hangingPunct="1"/>
            <a:r>
              <a:rPr lang="en-US" smtClean="0"/>
              <a:t>The prior can be hard to nail down</a:t>
            </a:r>
          </a:p>
          <a:p>
            <a:pPr lvl="1" eaLnBrk="1" hangingPunct="1"/>
            <a:r>
              <a:rPr lang="en-US" smtClean="0"/>
              <a:t>“small values of  blank are more likely than large ones”</a:t>
            </a:r>
          </a:p>
        </p:txBody>
      </p:sp>
      <p:sp>
        <p:nvSpPr>
          <p:cNvPr id="11269" name="Rectangle 3"/>
          <p:cNvSpPr>
            <a:spLocks noGrp="1" noChangeArrowheads="1"/>
          </p:cNvSpPr>
          <p:nvPr>
            <p:ph type="title"/>
          </p:nvPr>
        </p:nvSpPr>
        <p:spPr>
          <a:xfrm>
            <a:off x="374650" y="142875"/>
            <a:ext cx="8404225" cy="654050"/>
          </a:xfrm>
        </p:spPr>
        <p:txBody>
          <a:bodyPr/>
          <a:lstStyle/>
          <a:p>
            <a:pPr eaLnBrk="1" hangingPunct="1"/>
            <a:r>
              <a:rPr lang="en-US" smtClean="0"/>
              <a:t>Bayesian Approach: The Prior Probability 2</a:t>
            </a:r>
          </a:p>
        </p:txBody>
      </p:sp>
      <p:graphicFrame>
        <p:nvGraphicFramePr>
          <p:cNvPr id="11266" name="Object 4"/>
          <p:cNvGraphicFramePr>
            <a:graphicFrameLocks noChangeAspect="1"/>
          </p:cNvGraphicFramePr>
          <p:nvPr/>
        </p:nvGraphicFramePr>
        <p:xfrm>
          <a:off x="2636838" y="766763"/>
          <a:ext cx="3986212" cy="1379537"/>
        </p:xfrm>
        <a:graphic>
          <a:graphicData uri="http://schemas.openxmlformats.org/presentationml/2006/ole">
            <mc:AlternateContent xmlns:mc="http://schemas.openxmlformats.org/markup-compatibility/2006">
              <mc:Choice xmlns:v="urn:schemas-microsoft-com:vml" Requires="v">
                <p:oleObj spid="_x0000_s11274" name="Equation" r:id="rId3" imgW="1892160" imgH="583920" progId="Equation.3">
                  <p:embed/>
                </p:oleObj>
              </mc:Choice>
              <mc:Fallback>
                <p:oleObj name="Equation" r:id="rId3" imgW="1892160" imgH="58392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36838" y="766763"/>
                        <a:ext cx="3986212" cy="1379537"/>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EB9006A8-D972-4CA1-AD41-2C87BF28B2D0}" type="slidenum">
              <a:rPr lang="en-US"/>
              <a:pPr>
                <a:defRPr/>
              </a:pPr>
              <a:t>38</a:t>
            </a:fld>
            <a:endParaRPr lang="en-US"/>
          </a:p>
        </p:txBody>
      </p:sp>
      <p:sp>
        <p:nvSpPr>
          <p:cNvPr id="12292" name="Rectangle 2"/>
          <p:cNvSpPr>
            <a:spLocks noGrp="1" noChangeArrowheads="1"/>
          </p:cNvSpPr>
          <p:nvPr>
            <p:ph type="body" idx="1"/>
          </p:nvPr>
        </p:nvSpPr>
        <p:spPr>
          <a:xfrm>
            <a:off x="395288" y="2470150"/>
            <a:ext cx="8662987" cy="4130675"/>
          </a:xfrm>
        </p:spPr>
        <p:txBody>
          <a:bodyPr/>
          <a:lstStyle/>
          <a:p>
            <a:pPr eaLnBrk="1" hangingPunct="1"/>
            <a:r>
              <a:rPr lang="en-US" smtClean="0"/>
              <a:t>The measurand or “state of nature” (e.g., count rate from analyte) is what we want to know</a:t>
            </a:r>
          </a:p>
          <a:p>
            <a:pPr eaLnBrk="1" hangingPunct="1"/>
            <a:r>
              <a:rPr lang="en-US" smtClean="0"/>
              <a:t>The “evidence” is what we have observed</a:t>
            </a:r>
          </a:p>
          <a:p>
            <a:pPr eaLnBrk="1" hangingPunct="1"/>
            <a:r>
              <a:rPr lang="en-US" smtClean="0"/>
              <a:t>The likelihood of the “evidence” given the measurand is what we know about the way nature works</a:t>
            </a:r>
          </a:p>
          <a:p>
            <a:pPr eaLnBrk="1" hangingPunct="1"/>
            <a:r>
              <a:rPr lang="en-US" smtClean="0"/>
              <a:t>The probability of the state of nature is what we believed before we obtained the evidence</a:t>
            </a:r>
          </a:p>
        </p:txBody>
      </p:sp>
      <p:sp>
        <p:nvSpPr>
          <p:cNvPr id="12293" name="Rectangle 3"/>
          <p:cNvSpPr>
            <a:spLocks noGrp="1" noChangeArrowheads="1"/>
          </p:cNvSpPr>
          <p:nvPr>
            <p:ph type="title"/>
          </p:nvPr>
        </p:nvSpPr>
        <p:spPr>
          <a:xfrm>
            <a:off x="374650" y="228600"/>
            <a:ext cx="8769350" cy="685800"/>
          </a:xfrm>
        </p:spPr>
        <p:txBody>
          <a:bodyPr/>
          <a:lstStyle/>
          <a:p>
            <a:pPr eaLnBrk="1" hangingPunct="1"/>
            <a:r>
              <a:rPr lang="en-US" smtClean="0"/>
              <a:t>Philosophical Statement of Bayes’s Rule</a:t>
            </a:r>
          </a:p>
        </p:txBody>
      </p:sp>
      <p:graphicFrame>
        <p:nvGraphicFramePr>
          <p:cNvPr id="12290" name="Object 4"/>
          <p:cNvGraphicFramePr>
            <a:graphicFrameLocks noChangeAspect="1"/>
          </p:cNvGraphicFramePr>
          <p:nvPr/>
        </p:nvGraphicFramePr>
        <p:xfrm>
          <a:off x="1395413" y="920750"/>
          <a:ext cx="6072187" cy="1595438"/>
        </p:xfrm>
        <a:graphic>
          <a:graphicData uri="http://schemas.openxmlformats.org/presentationml/2006/ole">
            <mc:AlternateContent xmlns:mc="http://schemas.openxmlformats.org/markup-compatibility/2006">
              <mc:Choice xmlns:v="urn:schemas-microsoft-com:vml" Requires="v">
                <p:oleObj spid="_x0000_s12298" name="Equation" r:id="rId3" imgW="2425680" imgH="634680" progId="Equation.3">
                  <p:embed/>
                </p:oleObj>
              </mc:Choice>
              <mc:Fallback>
                <p:oleObj name="Equation" r:id="rId3" imgW="2425680" imgH="63468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5413" y="920750"/>
                        <a:ext cx="6072187" cy="1595438"/>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16E655AB-B6FA-48C4-BB55-27198B8D6639}" type="slidenum">
              <a:rPr lang="en-US"/>
              <a:pPr>
                <a:defRPr/>
              </a:pPr>
              <a:t>39</a:t>
            </a:fld>
            <a:endParaRPr lang="en-US"/>
          </a:p>
        </p:txBody>
      </p:sp>
      <p:sp>
        <p:nvSpPr>
          <p:cNvPr id="13316" name="Rectangle 2"/>
          <p:cNvSpPr>
            <a:spLocks noGrp="1" noChangeArrowheads="1"/>
          </p:cNvSpPr>
          <p:nvPr>
            <p:ph type="body" idx="1"/>
          </p:nvPr>
        </p:nvSpPr>
        <p:spPr>
          <a:xfrm>
            <a:off x="612775" y="1025525"/>
            <a:ext cx="8189913" cy="5110163"/>
          </a:xfrm>
          <a:noFill/>
        </p:spPr>
        <p:txBody>
          <a:bodyPr lIns="92075" tIns="46038" rIns="92075" bIns="46038"/>
          <a:lstStyle/>
          <a:p>
            <a:pPr eaLnBrk="1" hangingPunct="1"/>
            <a:r>
              <a:rPr lang="en-US" i="1" smtClean="0"/>
              <a:t>P</a:t>
            </a:r>
            <a:r>
              <a:rPr lang="en-US" smtClean="0"/>
              <a:t>’s are probability densities</a:t>
            </a:r>
          </a:p>
          <a:p>
            <a:pPr eaLnBrk="1" hangingPunct="1"/>
            <a:endParaRPr lang="en-US" smtClean="0"/>
          </a:p>
          <a:p>
            <a:pPr eaLnBrk="1" hangingPunct="1"/>
            <a:endParaRPr lang="en-US" smtClean="0"/>
          </a:p>
          <a:p>
            <a:pPr eaLnBrk="1" hangingPunct="1"/>
            <a:endParaRPr lang="en-US" smtClean="0"/>
          </a:p>
          <a:p>
            <a:pPr eaLnBrk="1" hangingPunct="1"/>
            <a:endParaRPr lang="en-US" smtClean="0"/>
          </a:p>
          <a:p>
            <a:pPr eaLnBrk="1" hangingPunct="1"/>
            <a:endParaRPr lang="en-US" smtClean="0"/>
          </a:p>
          <a:p>
            <a:pPr eaLnBrk="1" hangingPunct="1"/>
            <a:endParaRPr lang="en-US" smtClean="0"/>
          </a:p>
          <a:p>
            <a:pPr eaLnBrk="1" hangingPunct="1"/>
            <a:r>
              <a:rPr lang="en-US" smtClean="0"/>
              <a:t>We want to determine the posterior probability density</a:t>
            </a:r>
            <a:endParaRPr lang="en-US" i="1" smtClean="0"/>
          </a:p>
        </p:txBody>
      </p:sp>
      <p:sp>
        <p:nvSpPr>
          <p:cNvPr id="13317" name="Rectangle 3"/>
          <p:cNvSpPr>
            <a:spLocks noGrp="1" noChangeArrowheads="1"/>
          </p:cNvSpPr>
          <p:nvPr>
            <p:ph type="title"/>
          </p:nvPr>
        </p:nvSpPr>
        <p:spPr>
          <a:xfrm>
            <a:off x="390525" y="266700"/>
            <a:ext cx="8329613" cy="879475"/>
          </a:xfrm>
        </p:spPr>
        <p:txBody>
          <a:bodyPr/>
          <a:lstStyle/>
          <a:p>
            <a:pPr eaLnBrk="1" hangingPunct="1"/>
            <a:r>
              <a:rPr lang="en-US" smtClean="0"/>
              <a:t>Bayes’s Rule: Continuous Form</a:t>
            </a:r>
          </a:p>
        </p:txBody>
      </p:sp>
      <p:graphicFrame>
        <p:nvGraphicFramePr>
          <p:cNvPr id="13314" name="Object 4"/>
          <p:cNvGraphicFramePr>
            <a:graphicFrameLocks noChangeAspect="1"/>
          </p:cNvGraphicFramePr>
          <p:nvPr/>
        </p:nvGraphicFramePr>
        <p:xfrm>
          <a:off x="2360613" y="1581150"/>
          <a:ext cx="4389437" cy="2546350"/>
        </p:xfrm>
        <a:graphic>
          <a:graphicData uri="http://schemas.openxmlformats.org/presentationml/2006/ole">
            <mc:AlternateContent xmlns:mc="http://schemas.openxmlformats.org/markup-compatibility/2006">
              <mc:Choice xmlns:v="urn:schemas-microsoft-com:vml" Requires="v">
                <p:oleObj spid="_x0000_s13322" name="Equation" r:id="rId3" imgW="1815840" imgH="1054080" progId="Equation.3">
                  <p:embed/>
                </p:oleObj>
              </mc:Choice>
              <mc:Fallback>
                <p:oleObj name="Equation" r:id="rId3" imgW="1815840" imgH="105408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0613" y="1581150"/>
                        <a:ext cx="4389437" cy="2546350"/>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p:cNvSpPr>
            <a:spLocks noGrp="1"/>
          </p:cNvSpPr>
          <p:nvPr>
            <p:ph type="sldNum" sz="quarter" idx="12"/>
          </p:nvPr>
        </p:nvSpPr>
        <p:spPr/>
        <p:txBody>
          <a:bodyPr/>
          <a:lstStyle/>
          <a:p>
            <a:pPr>
              <a:defRPr/>
            </a:pPr>
            <a:fld id="{27F4B5D1-37C6-495F-8CF9-949BFF61E34A}" type="slidenum">
              <a:rPr lang="en-US"/>
              <a:pPr>
                <a:defRPr/>
              </a:pPr>
              <a:t>40</a:t>
            </a:fld>
            <a:endParaRPr lang="en-US"/>
          </a:p>
        </p:txBody>
      </p:sp>
      <p:graphicFrame>
        <p:nvGraphicFramePr>
          <p:cNvPr id="14338" name="Object 2"/>
          <p:cNvGraphicFramePr>
            <a:graphicFrameLocks noChangeAspect="1"/>
          </p:cNvGraphicFramePr>
          <p:nvPr/>
        </p:nvGraphicFramePr>
        <p:xfrm>
          <a:off x="122238" y="-171450"/>
          <a:ext cx="8699500" cy="7270750"/>
        </p:xfrm>
        <a:graphic>
          <a:graphicData uri="http://schemas.openxmlformats.org/presentationml/2006/ole">
            <mc:AlternateContent xmlns:mc="http://schemas.openxmlformats.org/markup-compatibility/2006">
              <mc:Choice xmlns:v="urn:schemas-microsoft-com:vml" Requires="v">
                <p:oleObj spid="_x0000_s14344" r:id="rId4" imgW="6266160" imgH="5236560" progId="">
                  <p:embed/>
                </p:oleObj>
              </mc:Choice>
              <mc:Fallback>
                <p:oleObj r:id="rId4" imgW="6266160" imgH="5236560" progId="">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2238" y="-171450"/>
                        <a:ext cx="8699500" cy="7270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2"/>
          <p:cNvSpPr>
            <a:spLocks noGrp="1"/>
          </p:cNvSpPr>
          <p:nvPr>
            <p:ph type="title"/>
          </p:nvPr>
        </p:nvSpPr>
        <p:spPr>
          <a:xfrm>
            <a:off x="187325" y="230188"/>
            <a:ext cx="8745538" cy="919162"/>
          </a:xfrm>
        </p:spPr>
        <p:txBody>
          <a:bodyPr/>
          <a:lstStyle/>
          <a:p>
            <a:r>
              <a:rPr lang="en-US" smtClean="0"/>
              <a:t>Implementation of Bayesian Statistical Methods in Health Physics</a:t>
            </a:r>
          </a:p>
        </p:txBody>
      </p:sp>
      <p:sp>
        <p:nvSpPr>
          <p:cNvPr id="43011" name="Content Placeholder 3"/>
          <p:cNvSpPr>
            <a:spLocks noGrp="1"/>
          </p:cNvSpPr>
          <p:nvPr>
            <p:ph idx="1"/>
          </p:nvPr>
        </p:nvSpPr>
        <p:spPr>
          <a:xfrm>
            <a:off x="201613" y="1209675"/>
            <a:ext cx="8716962" cy="5019675"/>
          </a:xfrm>
        </p:spPr>
        <p:txBody>
          <a:bodyPr/>
          <a:lstStyle/>
          <a:p>
            <a:r>
              <a:rPr lang="en-US" smtClean="0"/>
              <a:t>LANL has routinely used Markov Chain Monte Carlo methods for over a decade</a:t>
            </a:r>
          </a:p>
          <a:p>
            <a:pPr lvl="1"/>
            <a:r>
              <a:rPr lang="en-US" smtClean="0"/>
              <a:t>Pioneered by Guthrie Miller</a:t>
            </a:r>
          </a:p>
          <a:p>
            <a:pPr lvl="1"/>
            <a:r>
              <a:rPr lang="en-US" smtClean="0"/>
              <a:t>See work by Miller and others in </a:t>
            </a:r>
            <a:r>
              <a:rPr lang="en-US" i="1" smtClean="0"/>
              <a:t>RPD</a:t>
            </a:r>
            <a:r>
              <a:rPr lang="en-US" smtClean="0"/>
              <a:t> and </a:t>
            </a:r>
            <a:r>
              <a:rPr lang="en-US" i="1" smtClean="0"/>
              <a:t>HP</a:t>
            </a:r>
            <a:endParaRPr lang="en-US" smtClean="0"/>
          </a:p>
          <a:p>
            <a:r>
              <a:rPr lang="en-US" smtClean="0"/>
              <a:t>DOE uses the IMBA software package that incorporates the WeLMoS Bayesian method</a:t>
            </a:r>
          </a:p>
          <a:p>
            <a:pPr lvl="1"/>
            <a:r>
              <a:rPr lang="en-US" smtClean="0"/>
              <a:t>See work by Matthew Puncher and Alan Birchall in </a:t>
            </a:r>
            <a:r>
              <a:rPr lang="en-US" i="1" smtClean="0"/>
              <a:t>RPD</a:t>
            </a:r>
            <a:endParaRPr lang="en-US" smtClean="0"/>
          </a:p>
          <a:p>
            <a:r>
              <a:rPr lang="en-US" smtClean="0"/>
              <a:t>NCRP will likely endorse some Bayesian methods</a:t>
            </a:r>
          </a:p>
          <a:p>
            <a:r>
              <a:rPr lang="en-US" smtClean="0"/>
              <a:t>The ISO 11929-series standards on decision              thresholds and detection limits are all Bayesian</a:t>
            </a:r>
          </a:p>
          <a:p>
            <a:r>
              <a:rPr lang="en-US" smtClean="0"/>
              <a:t>Semkow (2006) has explicitly solved the counting statistics problem for a variety of Bayesian priors </a:t>
            </a:r>
          </a:p>
          <a:p>
            <a:pPr>
              <a:buFontTx/>
              <a:buNone/>
            </a:pPr>
            <a:r>
              <a:rPr lang="en-US" sz="1200" smtClean="0"/>
              <a:t>Semkow TM. 2006. "Bayesian Inference from the Binomial and Poisson Processes for Multiple Sampling." Chapter 24 in                Applied Modeling and Computations in Nuclear Science, eds. TM Semkow, S Pommé, SM Jerome, and DJ Strom,                          pp. 335-356. American Chemical Society, Washington, DC.</a:t>
            </a:r>
            <a:endParaRPr lang="en-US" smtClean="0"/>
          </a:p>
        </p:txBody>
      </p:sp>
      <p:sp>
        <p:nvSpPr>
          <p:cNvPr id="2" name="Slide Number Placeholder 1"/>
          <p:cNvSpPr>
            <a:spLocks noGrp="1"/>
          </p:cNvSpPr>
          <p:nvPr>
            <p:ph type="sldNum" sz="quarter" idx="12"/>
          </p:nvPr>
        </p:nvSpPr>
        <p:spPr/>
        <p:txBody>
          <a:bodyPr/>
          <a:lstStyle/>
          <a:p>
            <a:pPr>
              <a:defRPr/>
            </a:pPr>
            <a:fld id="{361D8588-C438-4B99-82BD-B409AE94585F}" type="slidenum">
              <a:rPr lang="en-US" smtClean="0"/>
              <a:pPr>
                <a:defRPr/>
              </a:pPr>
              <a:t>41</a:t>
            </a:fld>
            <a:endParaRPr lang="en-US"/>
          </a:p>
        </p:txBody>
      </p:sp>
      <p:pic>
        <p:nvPicPr>
          <p:cNvPr id="43013" name="Picture 6" descr="Semkow2006_ACS_Proceedings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85113" y="4397375"/>
            <a:ext cx="1085850" cy="168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2"/>
          <p:cNvSpPr>
            <a:spLocks noGrp="1"/>
          </p:cNvSpPr>
          <p:nvPr>
            <p:ph type="title"/>
          </p:nvPr>
        </p:nvSpPr>
        <p:spPr>
          <a:xfrm>
            <a:off x="187325" y="230188"/>
            <a:ext cx="8745538" cy="919162"/>
          </a:xfrm>
        </p:spPr>
        <p:txBody>
          <a:bodyPr/>
          <a:lstStyle/>
          <a:p>
            <a:r>
              <a:rPr lang="en-US" dirty="0" smtClean="0"/>
              <a:t>ISO 11929:2010(E)</a:t>
            </a:r>
            <a:endParaRPr lang="en-US" dirty="0" smtClean="0"/>
          </a:p>
        </p:txBody>
      </p:sp>
      <p:sp>
        <p:nvSpPr>
          <p:cNvPr id="43011" name="Content Placeholder 3"/>
          <p:cNvSpPr>
            <a:spLocks noGrp="1"/>
          </p:cNvSpPr>
          <p:nvPr>
            <p:ph idx="1"/>
          </p:nvPr>
        </p:nvSpPr>
        <p:spPr>
          <a:xfrm>
            <a:off x="201613" y="1209675"/>
            <a:ext cx="8716962" cy="5019675"/>
          </a:xfrm>
        </p:spPr>
        <p:txBody>
          <a:bodyPr/>
          <a:lstStyle/>
          <a:p>
            <a:pPr marL="0" indent="0">
              <a:buNone/>
            </a:pPr>
            <a:r>
              <a:rPr lang="en-US" dirty="0" smtClean="0"/>
              <a:t>“Determination </a:t>
            </a:r>
            <a:r>
              <a:rPr lang="en-US" dirty="0"/>
              <a:t>of the characteristic limits (decision threshold</a:t>
            </a:r>
            <a:r>
              <a:rPr lang="en-US" dirty="0" smtClean="0"/>
              <a:t>, detection </a:t>
            </a:r>
            <a:r>
              <a:rPr lang="en-US" dirty="0"/>
              <a:t>limit and limits of the confidence interval) </a:t>
            </a:r>
            <a:r>
              <a:rPr lang="en-US" dirty="0" smtClean="0"/>
              <a:t>for measurements </a:t>
            </a:r>
            <a:r>
              <a:rPr lang="en-US" dirty="0"/>
              <a:t>of ionizing radiation — Fundamentals </a:t>
            </a:r>
            <a:r>
              <a:rPr lang="en-US" dirty="0" smtClean="0"/>
              <a:t>and application”</a:t>
            </a:r>
          </a:p>
          <a:p>
            <a:r>
              <a:rPr lang="en-US" dirty="0" smtClean="0"/>
              <a:t>Covers </a:t>
            </a:r>
          </a:p>
          <a:p>
            <a:pPr lvl="1"/>
            <a:r>
              <a:rPr lang="en-US" dirty="0" smtClean="0"/>
              <a:t>Simple counting</a:t>
            </a:r>
          </a:p>
          <a:p>
            <a:pPr lvl="1"/>
            <a:r>
              <a:rPr lang="en-US" dirty="0" smtClean="0"/>
              <a:t>Spectroscopic measurements</a:t>
            </a:r>
          </a:p>
          <a:p>
            <a:pPr lvl="1"/>
            <a:r>
              <a:rPr lang="en-US" dirty="0" smtClean="0"/>
              <a:t>The influence of sample treatment (e.g., radiochemistry)</a:t>
            </a:r>
            <a:endParaRPr lang="en-US" dirty="0" smtClean="0"/>
          </a:p>
        </p:txBody>
      </p:sp>
      <p:sp>
        <p:nvSpPr>
          <p:cNvPr id="2" name="Slide Number Placeholder 1"/>
          <p:cNvSpPr>
            <a:spLocks noGrp="1"/>
          </p:cNvSpPr>
          <p:nvPr>
            <p:ph type="sldNum" sz="quarter" idx="12"/>
          </p:nvPr>
        </p:nvSpPr>
        <p:spPr/>
        <p:txBody>
          <a:bodyPr/>
          <a:lstStyle/>
          <a:p>
            <a:pPr>
              <a:defRPr/>
            </a:pPr>
            <a:fld id="{361D8588-C438-4B99-82BD-B409AE94585F}" type="slidenum">
              <a:rPr lang="en-US" smtClean="0"/>
              <a:pPr>
                <a:defRPr/>
              </a:pPr>
              <a:t>42</a:t>
            </a:fld>
            <a:endParaRPr lang="en-US"/>
          </a:p>
        </p:txBody>
      </p:sp>
    </p:spTree>
    <p:extLst>
      <p:ext uri="{BB962C8B-B14F-4D97-AF65-F5344CB8AC3E}">
        <p14:creationId xmlns:p14="http://schemas.microsoft.com/office/powerpoint/2010/main" val="282126232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2"/>
          <p:cNvSpPr>
            <a:spLocks noGrp="1"/>
          </p:cNvSpPr>
          <p:nvPr>
            <p:ph type="title"/>
          </p:nvPr>
        </p:nvSpPr>
        <p:spPr>
          <a:xfrm>
            <a:off x="187325" y="230188"/>
            <a:ext cx="8745538" cy="919162"/>
          </a:xfrm>
        </p:spPr>
        <p:txBody>
          <a:bodyPr/>
          <a:lstStyle/>
          <a:p>
            <a:r>
              <a:rPr lang="en-US" dirty="0" smtClean="0"/>
              <a:t>MARLAP</a:t>
            </a:r>
            <a:endParaRPr lang="en-US" dirty="0" smtClean="0"/>
          </a:p>
        </p:txBody>
      </p:sp>
      <p:sp>
        <p:nvSpPr>
          <p:cNvPr id="43011" name="Content Placeholder 3"/>
          <p:cNvSpPr>
            <a:spLocks noGrp="1"/>
          </p:cNvSpPr>
          <p:nvPr>
            <p:ph idx="1"/>
          </p:nvPr>
        </p:nvSpPr>
        <p:spPr>
          <a:xfrm>
            <a:off x="201613" y="1209675"/>
            <a:ext cx="8716962" cy="5019675"/>
          </a:xfrm>
        </p:spPr>
        <p:txBody>
          <a:bodyPr/>
          <a:lstStyle/>
          <a:p>
            <a:pPr marL="0" indent="0">
              <a:buNone/>
            </a:pPr>
            <a:r>
              <a:rPr lang="en-US" dirty="0" smtClean="0"/>
              <a:t>“</a:t>
            </a:r>
            <a:r>
              <a:rPr lang="en-US" i="1" dirty="0" smtClean="0"/>
              <a:t>Multi-Agency </a:t>
            </a:r>
            <a:r>
              <a:rPr lang="en-US" i="1" dirty="0"/>
              <a:t>Radiological Laboratory Analytical Protocols Manual</a:t>
            </a:r>
            <a:r>
              <a:rPr lang="en-US" dirty="0"/>
              <a:t>. EPA 402-B-04-001A, B, and </a:t>
            </a:r>
            <a:r>
              <a:rPr lang="en-US" dirty="0" smtClean="0"/>
              <a:t>C”</a:t>
            </a:r>
          </a:p>
          <a:p>
            <a:r>
              <a:rPr lang="en-US" dirty="0" smtClean="0">
                <a:hlinkClick r:id="rId2"/>
              </a:rPr>
              <a:t>http</a:t>
            </a:r>
            <a:r>
              <a:rPr lang="en-US" dirty="0">
                <a:hlinkClick r:id="rId2"/>
              </a:rPr>
              <a:t>://</a:t>
            </a:r>
            <a:r>
              <a:rPr lang="en-US" dirty="0" smtClean="0">
                <a:hlinkClick r:id="rId2"/>
              </a:rPr>
              <a:t>www.epa.gov/radiation/marlap/manual.htm</a:t>
            </a:r>
            <a:r>
              <a:rPr lang="en-US" dirty="0" smtClean="0"/>
              <a:t> </a:t>
            </a:r>
          </a:p>
          <a:p>
            <a:r>
              <a:rPr lang="en-US" dirty="0" smtClean="0"/>
              <a:t>Chapters 19 and 20 cover many statistical concepts related to radioactivity measurements</a:t>
            </a:r>
          </a:p>
        </p:txBody>
      </p:sp>
      <p:sp>
        <p:nvSpPr>
          <p:cNvPr id="2" name="Slide Number Placeholder 1"/>
          <p:cNvSpPr>
            <a:spLocks noGrp="1"/>
          </p:cNvSpPr>
          <p:nvPr>
            <p:ph type="sldNum" sz="quarter" idx="12"/>
          </p:nvPr>
        </p:nvSpPr>
        <p:spPr/>
        <p:txBody>
          <a:bodyPr/>
          <a:lstStyle/>
          <a:p>
            <a:pPr>
              <a:defRPr/>
            </a:pPr>
            <a:fld id="{361D8588-C438-4B99-82BD-B409AE94585F}" type="slidenum">
              <a:rPr lang="en-US" smtClean="0"/>
              <a:pPr>
                <a:defRPr/>
              </a:pPr>
              <a:t>43</a:t>
            </a:fld>
            <a:endParaRPr lang="en-US"/>
          </a:p>
        </p:txBody>
      </p:sp>
    </p:spTree>
    <p:extLst>
      <p:ext uri="{BB962C8B-B14F-4D97-AF65-F5344CB8AC3E}">
        <p14:creationId xmlns:p14="http://schemas.microsoft.com/office/powerpoint/2010/main" val="385709853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69304" y="1186621"/>
            <a:ext cx="7772400" cy="1362075"/>
          </a:xfrm>
        </p:spPr>
        <p:txBody>
          <a:bodyPr/>
          <a:lstStyle/>
          <a:p>
            <a:r>
              <a:rPr lang="en-US" sz="3600" cap="none" dirty="0" smtClean="0">
                <a:solidFill>
                  <a:srgbClr val="CC3300"/>
                </a:solidFill>
              </a:rPr>
              <a:t>The Hardest Concepts I’ve Ever Tried to Communicate to a Health Physicist</a:t>
            </a:r>
            <a:endParaRPr lang="en-US" sz="3600" cap="none" dirty="0">
              <a:solidFill>
                <a:srgbClr val="CC3300"/>
              </a:solidFill>
            </a:endParaRPr>
          </a:p>
        </p:txBody>
      </p:sp>
      <p:sp>
        <p:nvSpPr>
          <p:cNvPr id="6" name="Text Placeholder 5"/>
          <p:cNvSpPr>
            <a:spLocks noGrp="1"/>
          </p:cNvSpPr>
          <p:nvPr>
            <p:ph type="body" idx="1"/>
          </p:nvPr>
        </p:nvSpPr>
        <p:spPr>
          <a:xfrm>
            <a:off x="722313" y="2906713"/>
            <a:ext cx="7772400" cy="2619444"/>
          </a:xfrm>
        </p:spPr>
        <p:txBody>
          <a:bodyPr/>
          <a:lstStyle/>
          <a:p>
            <a:r>
              <a:rPr lang="en-US" sz="2800" dirty="0" smtClean="0"/>
              <a:t>What’s the smallest count rate that is almost certainly not background?</a:t>
            </a:r>
          </a:p>
          <a:p>
            <a:endParaRPr lang="en-US" sz="2800" dirty="0" smtClean="0"/>
          </a:p>
          <a:p>
            <a:r>
              <a:rPr lang="en-US" sz="2800" dirty="0" smtClean="0"/>
              <a:t>What’s the smallest real activity that I’m almost certain to detect if I use the decision threshold as my criterion?</a:t>
            </a:r>
            <a:endParaRPr lang="en-US" sz="2800" dirty="0"/>
          </a:p>
        </p:txBody>
      </p:sp>
      <p:sp>
        <p:nvSpPr>
          <p:cNvPr id="4" name="Slide Number Placeholder 3"/>
          <p:cNvSpPr>
            <a:spLocks noGrp="1"/>
          </p:cNvSpPr>
          <p:nvPr>
            <p:ph type="sldNum" sz="quarter" idx="12"/>
          </p:nvPr>
        </p:nvSpPr>
        <p:spPr/>
        <p:txBody>
          <a:bodyPr/>
          <a:lstStyle/>
          <a:p>
            <a:pPr>
              <a:defRPr/>
            </a:pPr>
            <a:fld id="{748513C9-D6A2-4275-9633-92B2D4D516FA}" type="slidenum">
              <a:rPr lang="en-US" smtClean="0"/>
              <a:pPr>
                <a:defRPr/>
              </a:pPr>
              <a:t>44</a:t>
            </a:fld>
            <a:endParaRPr lang="en-US"/>
          </a:p>
        </p:txBody>
      </p:sp>
    </p:spTree>
    <p:extLst>
      <p:ext uri="{BB962C8B-B14F-4D97-AF65-F5344CB8AC3E}">
        <p14:creationId xmlns:p14="http://schemas.microsoft.com/office/powerpoint/2010/main" val="368624955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Content Placeholder 10"/>
          <p:cNvSpPr>
            <a:spLocks noGrp="1"/>
          </p:cNvSpPr>
          <p:nvPr>
            <p:ph idx="1"/>
          </p:nvPr>
        </p:nvSpPr>
        <p:spPr/>
        <p:txBody>
          <a:bodyPr/>
          <a:lstStyle/>
          <a:p>
            <a:endParaRPr lang="en-US" smtClean="0"/>
          </a:p>
        </p:txBody>
      </p:sp>
      <p:sp>
        <p:nvSpPr>
          <p:cNvPr id="6147" name="Title 1"/>
          <p:cNvSpPr>
            <a:spLocks noGrp="1"/>
          </p:cNvSpPr>
          <p:nvPr>
            <p:ph type="title"/>
          </p:nvPr>
        </p:nvSpPr>
        <p:spPr>
          <a:xfrm>
            <a:off x="230188" y="187325"/>
            <a:ext cx="8691562" cy="879475"/>
          </a:xfrm>
          <a:noFill/>
        </p:spPr>
        <p:txBody>
          <a:bodyPr/>
          <a:lstStyle/>
          <a:p>
            <a:endParaRPr lang="en-US" smtClean="0"/>
          </a:p>
        </p:txBody>
      </p:sp>
      <p:sp>
        <p:nvSpPr>
          <p:cNvPr id="6148" name="Slide Number Placeholder 3"/>
          <p:cNvSpPr>
            <a:spLocks noGrp="1"/>
          </p:cNvSpPr>
          <p:nvPr>
            <p:ph type="sldNum" sz="quarter" idx="10"/>
          </p:nvPr>
        </p:nvSpPr>
        <p:spPr bwMode="auto">
          <a:xfrm>
            <a:off x="112713" y="6483350"/>
            <a:ext cx="509587"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itchFamily="18" charset="0"/>
                <a:ea typeface="ＭＳ Ｐゴシック" pitchFamily="-109" charset="-128"/>
              </a:defRPr>
            </a:lvl1pPr>
            <a:lvl2pPr marL="742950" indent="-285750" eaLnBrk="0" hangingPunct="0">
              <a:defRPr>
                <a:solidFill>
                  <a:schemeClr val="tx1"/>
                </a:solidFill>
                <a:latin typeface="Times New Roman" pitchFamily="18" charset="0"/>
                <a:ea typeface="ＭＳ Ｐゴシック" pitchFamily="-109" charset="-128"/>
              </a:defRPr>
            </a:lvl2pPr>
            <a:lvl3pPr marL="1143000" indent="-228600" eaLnBrk="0" hangingPunct="0">
              <a:defRPr>
                <a:solidFill>
                  <a:schemeClr val="tx1"/>
                </a:solidFill>
                <a:latin typeface="Times New Roman" pitchFamily="18" charset="0"/>
                <a:ea typeface="ＭＳ Ｐゴシック" pitchFamily="-109" charset="-128"/>
              </a:defRPr>
            </a:lvl3pPr>
            <a:lvl4pPr marL="1600200" indent="-228600" eaLnBrk="0" hangingPunct="0">
              <a:defRPr>
                <a:solidFill>
                  <a:schemeClr val="tx1"/>
                </a:solidFill>
                <a:latin typeface="Times New Roman" pitchFamily="18" charset="0"/>
                <a:ea typeface="ＭＳ Ｐゴシック" pitchFamily="-109" charset="-128"/>
              </a:defRPr>
            </a:lvl4pPr>
            <a:lvl5pPr marL="2057400" indent="-228600" eaLnBrk="0" hangingPunct="0">
              <a:defRPr>
                <a:solidFill>
                  <a:schemeClr val="tx1"/>
                </a:solidFill>
                <a:latin typeface="Times New Roman" pitchFamily="18" charset="0"/>
                <a:ea typeface="ＭＳ Ｐゴシック" pitchFamily="-109" charset="-128"/>
              </a:defRPr>
            </a:lvl5pPr>
            <a:lvl6pPr marL="25146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29718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4290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38862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algn="l" eaLnBrk="1" hangingPunct="1"/>
            <a:fld id="{6C4FFD0F-AC13-47C4-AAD3-C28401C685B3}" type="slidenum">
              <a:rPr lang="en-US" smtClean="0">
                <a:latin typeface="Arial" charset="0"/>
              </a:rPr>
              <a:pPr algn="l" eaLnBrk="1" hangingPunct="1"/>
              <a:t>45</a:t>
            </a:fld>
            <a:endParaRPr lang="en-US" smtClean="0">
              <a:latin typeface="Arial" charset="0"/>
            </a:endParaRPr>
          </a:p>
        </p:txBody>
      </p:sp>
      <p:sp>
        <p:nvSpPr>
          <p:cNvPr id="12" name="Rectangle 11"/>
          <p:cNvSpPr/>
          <p:nvPr/>
        </p:nvSpPr>
        <p:spPr bwMode="gray">
          <a:xfrm>
            <a:off x="0" y="5561013"/>
            <a:ext cx="9144000" cy="12969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 name="Picture 4" descr="DunnAlan1972_NewYorker_Fire_Alarm_False_Alarm"/>
          <p:cNvPicPr>
            <a:picLocks noChangeAspect="1" noChangeArrowheads="1"/>
          </p:cNvPicPr>
          <p:nvPr/>
        </p:nvPicPr>
        <p:blipFill>
          <a:blip r:embed="rId3">
            <a:extLst>
              <a:ext uri="{28A0092B-C50C-407E-A947-70E740481C1C}">
                <a14:useLocalDpi xmlns:a14="http://schemas.microsoft.com/office/drawing/2010/main" val="0"/>
              </a:ext>
            </a:extLst>
          </a:blip>
          <a:srcRect t="2499"/>
          <a:stretch>
            <a:fillRect/>
          </a:stretch>
        </p:blipFill>
        <p:spPr bwMode="auto">
          <a:xfrm>
            <a:off x="2273300" y="0"/>
            <a:ext cx="448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0"/>
          <p:cNvSpPr txBox="1">
            <a:spLocks noChangeArrowheads="1"/>
          </p:cNvSpPr>
          <p:nvPr/>
        </p:nvSpPr>
        <p:spPr bwMode="auto">
          <a:xfrm>
            <a:off x="2593975" y="6491288"/>
            <a:ext cx="43021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ea typeface="ＭＳ Ｐゴシック" pitchFamily="-109" charset="-128"/>
              </a:defRPr>
            </a:lvl1pPr>
            <a:lvl2pPr marL="742950" indent="-285750" eaLnBrk="0" hangingPunct="0">
              <a:defRPr>
                <a:solidFill>
                  <a:schemeClr val="tx1"/>
                </a:solidFill>
                <a:latin typeface="Times New Roman" pitchFamily="18" charset="0"/>
                <a:ea typeface="ＭＳ Ｐゴシック" pitchFamily="-109" charset="-128"/>
              </a:defRPr>
            </a:lvl2pPr>
            <a:lvl3pPr marL="1143000" indent="-228600" eaLnBrk="0" hangingPunct="0">
              <a:defRPr>
                <a:solidFill>
                  <a:schemeClr val="tx1"/>
                </a:solidFill>
                <a:latin typeface="Times New Roman" pitchFamily="18" charset="0"/>
                <a:ea typeface="ＭＳ Ｐゴシック" pitchFamily="-109" charset="-128"/>
              </a:defRPr>
            </a:lvl3pPr>
            <a:lvl4pPr marL="1600200" indent="-228600" eaLnBrk="0" hangingPunct="0">
              <a:defRPr>
                <a:solidFill>
                  <a:schemeClr val="tx1"/>
                </a:solidFill>
                <a:latin typeface="Times New Roman" pitchFamily="18" charset="0"/>
                <a:ea typeface="ＭＳ Ｐゴシック" pitchFamily="-109" charset="-128"/>
              </a:defRPr>
            </a:lvl4pPr>
            <a:lvl5pPr marL="2057400" indent="-228600" eaLnBrk="0" hangingPunct="0">
              <a:defRPr>
                <a:solidFill>
                  <a:schemeClr val="tx1"/>
                </a:solidFill>
                <a:latin typeface="Times New Roman" pitchFamily="18" charset="0"/>
                <a:ea typeface="ＭＳ Ｐゴシック" pitchFamily="-109" charset="-128"/>
              </a:defRPr>
            </a:lvl5pPr>
            <a:lvl6pPr marL="25146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29718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4290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38862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algn="ctr" eaLnBrk="1" hangingPunct="1">
              <a:spcBef>
                <a:spcPct val="50000"/>
              </a:spcBef>
            </a:pPr>
            <a:r>
              <a:rPr lang="en-US"/>
              <a:t>Alan Dunn in </a:t>
            </a:r>
            <a:r>
              <a:rPr lang="en-US" i="1"/>
              <a:t>The New Yorker </a:t>
            </a:r>
            <a:r>
              <a:rPr lang="en-US"/>
              <a:t>(1972)</a:t>
            </a:r>
          </a:p>
        </p:txBody>
      </p:sp>
    </p:spTree>
    <p:extLst>
      <p:ext uri="{BB962C8B-B14F-4D97-AF65-F5344CB8AC3E}">
        <p14:creationId xmlns:p14="http://schemas.microsoft.com/office/powerpoint/2010/main" val="3638240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200025" y="224117"/>
            <a:ext cx="8691563" cy="518008"/>
          </a:xfrm>
          <a:noFill/>
        </p:spPr>
        <p:txBody>
          <a:bodyPr/>
          <a:lstStyle/>
          <a:p>
            <a:r>
              <a:rPr lang="en-US" dirty="0" smtClean="0"/>
              <a:t>Outline</a:t>
            </a:r>
          </a:p>
        </p:txBody>
      </p:sp>
      <p:sp>
        <p:nvSpPr>
          <p:cNvPr id="7171" name="Content Placeholder 2"/>
          <p:cNvSpPr>
            <a:spLocks noGrp="1"/>
          </p:cNvSpPr>
          <p:nvPr>
            <p:ph idx="1"/>
          </p:nvPr>
        </p:nvSpPr>
        <p:spPr>
          <a:xfrm>
            <a:off x="230188" y="580131"/>
            <a:ext cx="8691562" cy="5248275"/>
          </a:xfrm>
        </p:spPr>
        <p:txBody>
          <a:bodyPr/>
          <a:lstStyle/>
          <a:p>
            <a:r>
              <a:rPr lang="en-US" dirty="0" smtClean="0"/>
              <a:t>The problem: Hearing a whisper in a tempest</a:t>
            </a:r>
          </a:p>
          <a:p>
            <a:r>
              <a:rPr lang="en-US" dirty="0" smtClean="0"/>
              <a:t>Nightmare terminology</a:t>
            </a:r>
          </a:p>
          <a:p>
            <a:r>
              <a:rPr lang="en-US" dirty="0" smtClean="0"/>
              <a:t>Disaggregating two related concepts in counting statistics:</a:t>
            </a:r>
          </a:p>
          <a:p>
            <a:pPr lvl="1"/>
            <a:r>
              <a:rPr lang="en-US" dirty="0" smtClean="0"/>
              <a:t>“Critical Level” and “Detection Level” (Currie 1968)</a:t>
            </a:r>
          </a:p>
          <a:p>
            <a:pPr lvl="1"/>
            <a:r>
              <a:rPr lang="en-US" dirty="0" smtClean="0"/>
              <a:t>“Decision Level” and “Minimum Detectable Amount” (ANSI-HPS)</a:t>
            </a:r>
          </a:p>
          <a:p>
            <a:pPr lvl="1"/>
            <a:r>
              <a:rPr lang="en-US" dirty="0" smtClean="0"/>
              <a:t>“Decision Threshold” and “Detection Limit” (ISO, MARLAP)</a:t>
            </a:r>
          </a:p>
          <a:p>
            <a:r>
              <a:rPr lang="en-US" dirty="0" smtClean="0"/>
              <a:t>What I wish I’d been taught</a:t>
            </a:r>
          </a:p>
          <a:p>
            <a:pPr lvl="1"/>
            <a:r>
              <a:rPr lang="en-US" dirty="0" smtClean="0"/>
              <a:t>A required concept: the </a:t>
            </a:r>
            <a:r>
              <a:rPr lang="en-US" i="1" dirty="0" smtClean="0"/>
              <a:t>measurand</a:t>
            </a:r>
            <a:endParaRPr lang="en-US" dirty="0" smtClean="0"/>
          </a:p>
          <a:p>
            <a:pPr lvl="1"/>
            <a:r>
              <a:rPr lang="en-US" dirty="0" smtClean="0"/>
              <a:t>Population parameters and sample parameters</a:t>
            </a:r>
          </a:p>
          <a:p>
            <a:pPr lvl="2"/>
            <a:r>
              <a:rPr lang="en-US" sz="2400" dirty="0" smtClean="0"/>
              <a:t> </a:t>
            </a:r>
            <a:r>
              <a:rPr lang="en-US" sz="2400" dirty="0" smtClean="0">
                <a:latin typeface="Symbol" pitchFamily="18" charset="2"/>
              </a:rPr>
              <a:t>Greek</a:t>
            </a:r>
            <a:r>
              <a:rPr lang="en-US" sz="2400" dirty="0" smtClean="0"/>
              <a:t> </a:t>
            </a:r>
            <a:r>
              <a:rPr lang="en-US" sz="2400" dirty="0" smtClean="0"/>
              <a:t>and Roman</a:t>
            </a:r>
          </a:p>
          <a:p>
            <a:pPr lvl="2"/>
            <a:r>
              <a:rPr lang="en-US" sz="2400" i="1" dirty="0" smtClean="0"/>
              <a:t> </a:t>
            </a:r>
            <a:r>
              <a:rPr lang="en-US" sz="2400" i="1" dirty="0" smtClean="0">
                <a:latin typeface="Symbol" pitchFamily="18" charset="2"/>
              </a:rPr>
              <a:t>measurand</a:t>
            </a:r>
            <a:endParaRPr lang="en-US" sz="2400" dirty="0" smtClean="0">
              <a:latin typeface="Symbol" pitchFamily="18" charset="2"/>
            </a:endParaRPr>
          </a:p>
          <a:p>
            <a:r>
              <a:rPr lang="en-US" dirty="0" smtClean="0"/>
              <a:t>7 </a:t>
            </a:r>
            <a:r>
              <a:rPr lang="en-US" dirty="0" smtClean="0"/>
              <a:t>Questions</a:t>
            </a:r>
            <a:endParaRPr lang="en-US" dirty="0" smtClean="0"/>
          </a:p>
        </p:txBody>
      </p:sp>
      <p:sp>
        <p:nvSpPr>
          <p:cNvPr id="7172" name="Slide Number Placeholder 3"/>
          <p:cNvSpPr>
            <a:spLocks noGrp="1"/>
          </p:cNvSpPr>
          <p:nvPr>
            <p:ph type="sldNum" sz="quarter" idx="10"/>
          </p:nvPr>
        </p:nvSpPr>
        <p:spPr bwMode="auto">
          <a:xfrm>
            <a:off x="112713" y="6483350"/>
            <a:ext cx="509587"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itchFamily="18" charset="0"/>
                <a:ea typeface="ＭＳ Ｐゴシック" pitchFamily="-109" charset="-128"/>
              </a:defRPr>
            </a:lvl1pPr>
            <a:lvl2pPr marL="742950" indent="-285750" eaLnBrk="0" hangingPunct="0">
              <a:defRPr>
                <a:solidFill>
                  <a:schemeClr val="tx1"/>
                </a:solidFill>
                <a:latin typeface="Times New Roman" pitchFamily="18" charset="0"/>
                <a:ea typeface="ＭＳ Ｐゴシック" pitchFamily="-109" charset="-128"/>
              </a:defRPr>
            </a:lvl2pPr>
            <a:lvl3pPr marL="1143000" indent="-228600" eaLnBrk="0" hangingPunct="0">
              <a:defRPr>
                <a:solidFill>
                  <a:schemeClr val="tx1"/>
                </a:solidFill>
                <a:latin typeface="Times New Roman" pitchFamily="18" charset="0"/>
                <a:ea typeface="ＭＳ Ｐゴシック" pitchFamily="-109" charset="-128"/>
              </a:defRPr>
            </a:lvl3pPr>
            <a:lvl4pPr marL="1600200" indent="-228600" eaLnBrk="0" hangingPunct="0">
              <a:defRPr>
                <a:solidFill>
                  <a:schemeClr val="tx1"/>
                </a:solidFill>
                <a:latin typeface="Times New Roman" pitchFamily="18" charset="0"/>
                <a:ea typeface="ＭＳ Ｐゴシック" pitchFamily="-109" charset="-128"/>
              </a:defRPr>
            </a:lvl4pPr>
            <a:lvl5pPr marL="2057400" indent="-228600" eaLnBrk="0" hangingPunct="0">
              <a:defRPr>
                <a:solidFill>
                  <a:schemeClr val="tx1"/>
                </a:solidFill>
                <a:latin typeface="Times New Roman" pitchFamily="18" charset="0"/>
                <a:ea typeface="ＭＳ Ｐゴシック" pitchFamily="-109" charset="-128"/>
              </a:defRPr>
            </a:lvl5pPr>
            <a:lvl6pPr marL="25146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29718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4290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38862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algn="l" eaLnBrk="1" hangingPunct="1"/>
            <a:fld id="{90E12B04-0CC7-43FE-BD69-BDB72C5CAAC9}" type="slidenum">
              <a:rPr lang="en-US" smtClean="0">
                <a:latin typeface="Arial" charset="0"/>
              </a:rPr>
              <a:pPr algn="l" eaLnBrk="1" hangingPunct="1"/>
              <a:t>46</a:t>
            </a:fld>
            <a:endParaRPr lang="en-US" smtClean="0">
              <a:latin typeface="Arial" charset="0"/>
            </a:endParaRPr>
          </a:p>
        </p:txBody>
      </p:sp>
    </p:spTree>
    <p:extLst>
      <p:ext uri="{BB962C8B-B14F-4D97-AF65-F5344CB8AC3E}">
        <p14:creationId xmlns:p14="http://schemas.microsoft.com/office/powerpoint/2010/main" val="1398875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2000"/>
                                        <p:tgtEl>
                                          <p:spTgt spid="717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fade">
                                      <p:cBhvr>
                                        <p:cTn id="17" dur="2000"/>
                                        <p:tgtEl>
                                          <p:spTgt spid="7171">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171">
                                            <p:txEl>
                                              <p:pRg st="3" end="3"/>
                                            </p:txEl>
                                          </p:spTgt>
                                        </p:tgtEl>
                                        <p:attrNameLst>
                                          <p:attrName>style.visibility</p:attrName>
                                        </p:attrNameLst>
                                      </p:cBhvr>
                                      <p:to>
                                        <p:strVal val="visible"/>
                                      </p:to>
                                    </p:set>
                                    <p:animEffect transition="in" filter="fade">
                                      <p:cBhvr>
                                        <p:cTn id="20" dur="2000"/>
                                        <p:tgtEl>
                                          <p:spTgt spid="7171">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171">
                                            <p:txEl>
                                              <p:pRg st="4" end="4"/>
                                            </p:txEl>
                                          </p:spTgt>
                                        </p:tgtEl>
                                        <p:attrNameLst>
                                          <p:attrName>style.visibility</p:attrName>
                                        </p:attrNameLst>
                                      </p:cBhvr>
                                      <p:to>
                                        <p:strVal val="visible"/>
                                      </p:to>
                                    </p:set>
                                    <p:animEffect transition="in" filter="fade">
                                      <p:cBhvr>
                                        <p:cTn id="23" dur="2000"/>
                                        <p:tgtEl>
                                          <p:spTgt spid="7171">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171">
                                            <p:txEl>
                                              <p:pRg st="5" end="5"/>
                                            </p:txEl>
                                          </p:spTgt>
                                        </p:tgtEl>
                                        <p:attrNameLst>
                                          <p:attrName>style.visibility</p:attrName>
                                        </p:attrNameLst>
                                      </p:cBhvr>
                                      <p:to>
                                        <p:strVal val="visible"/>
                                      </p:to>
                                    </p:set>
                                    <p:animEffect transition="in" filter="fade">
                                      <p:cBhvr>
                                        <p:cTn id="26" dur="2000"/>
                                        <p:tgtEl>
                                          <p:spTgt spid="7171">
                                            <p:txEl>
                                              <p:pRg st="5" end="5"/>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171">
                                            <p:txEl>
                                              <p:pRg st="6" end="6"/>
                                            </p:txEl>
                                          </p:spTgt>
                                        </p:tgtEl>
                                        <p:attrNameLst>
                                          <p:attrName>style.visibility</p:attrName>
                                        </p:attrNameLst>
                                      </p:cBhvr>
                                      <p:to>
                                        <p:strVal val="visible"/>
                                      </p:to>
                                    </p:set>
                                    <p:animEffect transition="in" filter="fade">
                                      <p:cBhvr>
                                        <p:cTn id="31" dur="2000"/>
                                        <p:tgtEl>
                                          <p:spTgt spid="7171">
                                            <p:txEl>
                                              <p:pRg st="6" end="6"/>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7171">
                                            <p:txEl>
                                              <p:pRg st="7" end="7"/>
                                            </p:txEl>
                                          </p:spTgt>
                                        </p:tgtEl>
                                        <p:attrNameLst>
                                          <p:attrName>style.visibility</p:attrName>
                                        </p:attrNameLst>
                                      </p:cBhvr>
                                      <p:to>
                                        <p:strVal val="visible"/>
                                      </p:to>
                                    </p:set>
                                    <p:animEffect transition="in" filter="fade">
                                      <p:cBhvr>
                                        <p:cTn id="34" dur="2000"/>
                                        <p:tgtEl>
                                          <p:spTgt spid="7171">
                                            <p:txEl>
                                              <p:pRg st="7" end="7"/>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7171">
                                            <p:txEl>
                                              <p:pRg st="8" end="8"/>
                                            </p:txEl>
                                          </p:spTgt>
                                        </p:tgtEl>
                                        <p:attrNameLst>
                                          <p:attrName>style.visibility</p:attrName>
                                        </p:attrNameLst>
                                      </p:cBhvr>
                                      <p:to>
                                        <p:strVal val="visible"/>
                                      </p:to>
                                    </p:set>
                                    <p:animEffect transition="in" filter="fade">
                                      <p:cBhvr>
                                        <p:cTn id="37" dur="2000"/>
                                        <p:tgtEl>
                                          <p:spTgt spid="7171">
                                            <p:txEl>
                                              <p:pRg st="8" end="8"/>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7171">
                                            <p:txEl>
                                              <p:pRg st="9" end="9"/>
                                            </p:txEl>
                                          </p:spTgt>
                                        </p:tgtEl>
                                        <p:attrNameLst>
                                          <p:attrName>style.visibility</p:attrName>
                                        </p:attrNameLst>
                                      </p:cBhvr>
                                      <p:to>
                                        <p:strVal val="visible"/>
                                      </p:to>
                                    </p:set>
                                    <p:animEffect transition="in" filter="fade">
                                      <p:cBhvr>
                                        <p:cTn id="40" dur="2000"/>
                                        <p:tgtEl>
                                          <p:spTgt spid="7171">
                                            <p:txEl>
                                              <p:pRg st="9" end="9"/>
                                            </p:tx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7171">
                                            <p:txEl>
                                              <p:pRg st="10" end="10"/>
                                            </p:txEl>
                                          </p:spTgt>
                                        </p:tgtEl>
                                        <p:attrNameLst>
                                          <p:attrName>style.visibility</p:attrName>
                                        </p:attrNameLst>
                                      </p:cBhvr>
                                      <p:to>
                                        <p:strVal val="visible"/>
                                      </p:to>
                                    </p:set>
                                    <p:animEffect transition="in" filter="fade">
                                      <p:cBhvr>
                                        <p:cTn id="43" dur="2000"/>
                                        <p:tgtEl>
                                          <p:spTgt spid="7171">
                                            <p:txEl>
                                              <p:pRg st="10" end="10"/>
                                            </p:txEl>
                                          </p:spTgt>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7171">
                                            <p:txEl>
                                              <p:pRg st="11" end="11"/>
                                            </p:txEl>
                                          </p:spTgt>
                                        </p:tgtEl>
                                        <p:attrNameLst>
                                          <p:attrName>style.visibility</p:attrName>
                                        </p:attrNameLst>
                                      </p:cBhvr>
                                      <p:to>
                                        <p:strVal val="visible"/>
                                      </p:to>
                                    </p:set>
                                    <p:animEffect transition="in" filter="fade">
                                      <p:cBhvr>
                                        <p:cTn id="48" dur="2000"/>
                                        <p:tgtEl>
                                          <p:spTgt spid="7171">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ontent Placeholder 2"/>
          <p:cNvSpPr>
            <a:spLocks noGrp="1"/>
          </p:cNvSpPr>
          <p:nvPr>
            <p:ph idx="4294967295"/>
          </p:nvPr>
        </p:nvSpPr>
        <p:spPr>
          <a:xfrm>
            <a:off x="230188" y="874713"/>
            <a:ext cx="8691562" cy="4821237"/>
          </a:xfrm>
        </p:spPr>
        <p:txBody>
          <a:bodyPr/>
          <a:lstStyle/>
          <a:p>
            <a:r>
              <a:rPr lang="en-US" sz="2400" dirty="0" smtClean="0"/>
              <a:t>Picking the signal out of the noise: Is anything there?</a:t>
            </a:r>
          </a:p>
          <a:p>
            <a:r>
              <a:rPr lang="en-US" sz="2400" dirty="0" smtClean="0"/>
              <a:t>From the earliest days of radiation protection growing out of the Manhattan Project, health physicists came to realize that it was important to detect </a:t>
            </a:r>
          </a:p>
          <a:p>
            <a:pPr lvl="1"/>
            <a:r>
              <a:rPr lang="en-US" sz="2000" dirty="0" smtClean="0"/>
              <a:t>tiny activities of alpha-emitters in the presence of background radiation</a:t>
            </a:r>
          </a:p>
          <a:p>
            <a:pPr lvl="1"/>
            <a:r>
              <a:rPr lang="en-US" sz="2000" dirty="0" smtClean="0"/>
              <a:t>small changes in the optical density of radiation sensitive film</a:t>
            </a:r>
          </a:p>
          <a:p>
            <a:r>
              <a:rPr lang="en-US" sz="2400" dirty="0" smtClean="0"/>
              <a:t>Vocabulary to describe their problems didn’t exist</a:t>
            </a:r>
          </a:p>
          <a:p>
            <a:r>
              <a:rPr lang="en-US" sz="2400" dirty="0" smtClean="0"/>
              <a:t>Vocabulary and concepts of measurement decisions and capabilities began to be developed in the 1960s</a:t>
            </a:r>
          </a:p>
          <a:p>
            <a:r>
              <a:rPr lang="en-US" sz="2400" dirty="0" smtClean="0"/>
              <a:t>Vocabulary </a:t>
            </a:r>
          </a:p>
          <a:p>
            <a:pPr lvl="1"/>
            <a:r>
              <a:rPr lang="en-US" sz="2000" dirty="0" smtClean="0"/>
              <a:t>non-descriptive</a:t>
            </a:r>
          </a:p>
          <a:p>
            <a:pPr lvl="1"/>
            <a:r>
              <a:rPr lang="en-US" sz="2000" dirty="0" smtClean="0"/>
              <a:t>confusing</a:t>
            </a:r>
          </a:p>
          <a:p>
            <a:pPr lvl="1"/>
            <a:r>
              <a:rPr lang="en-US" sz="2000" dirty="0" smtClean="0"/>
              <a:t>even seriously misleading</a:t>
            </a:r>
          </a:p>
          <a:p>
            <a:r>
              <a:rPr lang="en-US" sz="2400" dirty="0" smtClean="0"/>
              <a:t>Worse, most HPs are fairly sure they know what they mean by the words they use, and too often they are wrong</a:t>
            </a:r>
          </a:p>
        </p:txBody>
      </p:sp>
      <p:sp>
        <p:nvSpPr>
          <p:cNvPr id="8195" name="Title 1"/>
          <p:cNvSpPr>
            <a:spLocks noGrp="1"/>
          </p:cNvSpPr>
          <p:nvPr>
            <p:ph type="title" idx="4294967295"/>
          </p:nvPr>
        </p:nvSpPr>
        <p:spPr>
          <a:xfrm>
            <a:off x="244475" y="0"/>
            <a:ext cx="8691563" cy="879475"/>
          </a:xfrm>
          <a:noFill/>
        </p:spPr>
        <p:txBody>
          <a:bodyPr/>
          <a:lstStyle/>
          <a:p>
            <a:r>
              <a:rPr lang="en-US" smtClean="0"/>
              <a:t>The Problem: Hearing a Whisper in a Tempest</a:t>
            </a:r>
          </a:p>
        </p:txBody>
      </p:sp>
      <p:sp>
        <p:nvSpPr>
          <p:cNvPr id="8196" name="Slide Number Placeholder 3"/>
          <p:cNvSpPr txBox="1">
            <a:spLocks noGrp="1"/>
          </p:cNvSpPr>
          <p:nvPr/>
        </p:nvSpPr>
        <p:spPr bwMode="auto">
          <a:xfrm>
            <a:off x="112713" y="6483350"/>
            <a:ext cx="5095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itchFamily="18" charset="0"/>
                <a:ea typeface="ＭＳ Ｐゴシック" pitchFamily="-109" charset="-128"/>
              </a:defRPr>
            </a:lvl1pPr>
            <a:lvl2pPr marL="742950" indent="-285750" eaLnBrk="0" hangingPunct="0">
              <a:defRPr>
                <a:solidFill>
                  <a:schemeClr val="tx1"/>
                </a:solidFill>
                <a:latin typeface="Times New Roman" pitchFamily="18" charset="0"/>
                <a:ea typeface="ＭＳ Ｐゴシック" pitchFamily="-109" charset="-128"/>
              </a:defRPr>
            </a:lvl2pPr>
            <a:lvl3pPr marL="1143000" indent="-228600" eaLnBrk="0" hangingPunct="0">
              <a:defRPr>
                <a:solidFill>
                  <a:schemeClr val="tx1"/>
                </a:solidFill>
                <a:latin typeface="Times New Roman" pitchFamily="18" charset="0"/>
                <a:ea typeface="ＭＳ Ｐゴシック" pitchFamily="-109" charset="-128"/>
              </a:defRPr>
            </a:lvl3pPr>
            <a:lvl4pPr marL="1600200" indent="-228600" eaLnBrk="0" hangingPunct="0">
              <a:defRPr>
                <a:solidFill>
                  <a:schemeClr val="tx1"/>
                </a:solidFill>
                <a:latin typeface="Times New Roman" pitchFamily="18" charset="0"/>
                <a:ea typeface="ＭＳ Ｐゴシック" pitchFamily="-109" charset="-128"/>
              </a:defRPr>
            </a:lvl4pPr>
            <a:lvl5pPr marL="2057400" indent="-228600" eaLnBrk="0" hangingPunct="0">
              <a:defRPr>
                <a:solidFill>
                  <a:schemeClr val="tx1"/>
                </a:solidFill>
                <a:latin typeface="Times New Roman" pitchFamily="18" charset="0"/>
                <a:ea typeface="ＭＳ Ｐゴシック" pitchFamily="-109" charset="-128"/>
              </a:defRPr>
            </a:lvl5pPr>
            <a:lvl6pPr marL="25146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29718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4290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38862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fld id="{CB85AB74-240D-4894-B29A-C02DE7F9E98C}" type="slidenum">
              <a:rPr lang="en-US" sz="900">
                <a:latin typeface="Arial" charset="0"/>
              </a:rPr>
              <a:pPr eaLnBrk="1" hangingPunct="1"/>
              <a:t>47</a:t>
            </a:fld>
            <a:endParaRPr lang="en-US" sz="900">
              <a:latin typeface="Arial" charset="0"/>
            </a:endParaRPr>
          </a:p>
        </p:txBody>
      </p:sp>
    </p:spTree>
    <p:extLst>
      <p:ext uri="{BB962C8B-B14F-4D97-AF65-F5344CB8AC3E}">
        <p14:creationId xmlns:p14="http://schemas.microsoft.com/office/powerpoint/2010/main" val="2644211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194">
                                            <p:txEl>
                                              <p:pRg st="0" end="0"/>
                                            </p:txEl>
                                          </p:spTgt>
                                        </p:tgtEl>
                                        <p:attrNameLst>
                                          <p:attrName>style.visibility</p:attrName>
                                        </p:attrNameLst>
                                      </p:cBhvr>
                                      <p:to>
                                        <p:strVal val="visible"/>
                                      </p:to>
                                    </p:set>
                                    <p:animEffect transition="in" filter="fade">
                                      <p:cBhvr>
                                        <p:cTn id="7" dur="2000"/>
                                        <p:tgtEl>
                                          <p:spTgt spid="819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194">
                                            <p:txEl>
                                              <p:pRg st="1" end="1"/>
                                            </p:txEl>
                                          </p:spTgt>
                                        </p:tgtEl>
                                        <p:attrNameLst>
                                          <p:attrName>style.visibility</p:attrName>
                                        </p:attrNameLst>
                                      </p:cBhvr>
                                      <p:to>
                                        <p:strVal val="visible"/>
                                      </p:to>
                                    </p:set>
                                    <p:animEffect transition="in" filter="fade">
                                      <p:cBhvr>
                                        <p:cTn id="12" dur="2000"/>
                                        <p:tgtEl>
                                          <p:spTgt spid="8194">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194">
                                            <p:txEl>
                                              <p:pRg st="2" end="2"/>
                                            </p:txEl>
                                          </p:spTgt>
                                        </p:tgtEl>
                                        <p:attrNameLst>
                                          <p:attrName>style.visibility</p:attrName>
                                        </p:attrNameLst>
                                      </p:cBhvr>
                                      <p:to>
                                        <p:strVal val="visible"/>
                                      </p:to>
                                    </p:set>
                                    <p:animEffect transition="in" filter="fade">
                                      <p:cBhvr>
                                        <p:cTn id="15" dur="2000"/>
                                        <p:tgtEl>
                                          <p:spTgt spid="8194">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194">
                                            <p:txEl>
                                              <p:pRg st="3" end="3"/>
                                            </p:txEl>
                                          </p:spTgt>
                                        </p:tgtEl>
                                        <p:attrNameLst>
                                          <p:attrName>style.visibility</p:attrName>
                                        </p:attrNameLst>
                                      </p:cBhvr>
                                      <p:to>
                                        <p:strVal val="visible"/>
                                      </p:to>
                                    </p:set>
                                    <p:animEffect transition="in" filter="fade">
                                      <p:cBhvr>
                                        <p:cTn id="18" dur="2000"/>
                                        <p:tgtEl>
                                          <p:spTgt spid="8194">
                                            <p:txEl>
                                              <p:pRg st="3" end="3"/>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194">
                                            <p:txEl>
                                              <p:pRg st="4" end="4"/>
                                            </p:txEl>
                                          </p:spTgt>
                                        </p:tgtEl>
                                        <p:attrNameLst>
                                          <p:attrName>style.visibility</p:attrName>
                                        </p:attrNameLst>
                                      </p:cBhvr>
                                      <p:to>
                                        <p:strVal val="visible"/>
                                      </p:to>
                                    </p:set>
                                    <p:animEffect transition="in" filter="fade">
                                      <p:cBhvr>
                                        <p:cTn id="23" dur="2000"/>
                                        <p:tgtEl>
                                          <p:spTgt spid="8194">
                                            <p:txEl>
                                              <p:pRg st="4" end="4"/>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8194">
                                            <p:txEl>
                                              <p:pRg st="5" end="5"/>
                                            </p:txEl>
                                          </p:spTgt>
                                        </p:tgtEl>
                                        <p:attrNameLst>
                                          <p:attrName>style.visibility</p:attrName>
                                        </p:attrNameLst>
                                      </p:cBhvr>
                                      <p:to>
                                        <p:strVal val="visible"/>
                                      </p:to>
                                    </p:set>
                                    <p:animEffect transition="in" filter="fade">
                                      <p:cBhvr>
                                        <p:cTn id="28" dur="2000"/>
                                        <p:tgtEl>
                                          <p:spTgt spid="8194">
                                            <p:txEl>
                                              <p:pRg st="5" end="5"/>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8194">
                                            <p:txEl>
                                              <p:pRg st="6" end="6"/>
                                            </p:txEl>
                                          </p:spTgt>
                                        </p:tgtEl>
                                        <p:attrNameLst>
                                          <p:attrName>style.visibility</p:attrName>
                                        </p:attrNameLst>
                                      </p:cBhvr>
                                      <p:to>
                                        <p:strVal val="visible"/>
                                      </p:to>
                                    </p:set>
                                    <p:animEffect transition="in" filter="fade">
                                      <p:cBhvr>
                                        <p:cTn id="33" dur="2000"/>
                                        <p:tgtEl>
                                          <p:spTgt spid="8194">
                                            <p:txEl>
                                              <p:pRg st="6" end="6"/>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194">
                                            <p:txEl>
                                              <p:pRg st="7" end="7"/>
                                            </p:txEl>
                                          </p:spTgt>
                                        </p:tgtEl>
                                        <p:attrNameLst>
                                          <p:attrName>style.visibility</p:attrName>
                                        </p:attrNameLst>
                                      </p:cBhvr>
                                      <p:to>
                                        <p:strVal val="visible"/>
                                      </p:to>
                                    </p:set>
                                    <p:animEffect transition="in" filter="fade">
                                      <p:cBhvr>
                                        <p:cTn id="36" dur="2000"/>
                                        <p:tgtEl>
                                          <p:spTgt spid="8194">
                                            <p:txEl>
                                              <p:pRg st="7" end="7"/>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8194">
                                            <p:txEl>
                                              <p:pRg st="8" end="8"/>
                                            </p:txEl>
                                          </p:spTgt>
                                        </p:tgtEl>
                                        <p:attrNameLst>
                                          <p:attrName>style.visibility</p:attrName>
                                        </p:attrNameLst>
                                      </p:cBhvr>
                                      <p:to>
                                        <p:strVal val="visible"/>
                                      </p:to>
                                    </p:set>
                                    <p:animEffect transition="in" filter="fade">
                                      <p:cBhvr>
                                        <p:cTn id="39" dur="2000"/>
                                        <p:tgtEl>
                                          <p:spTgt spid="8194">
                                            <p:txEl>
                                              <p:pRg st="8" end="8"/>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8194">
                                            <p:txEl>
                                              <p:pRg st="9" end="9"/>
                                            </p:txEl>
                                          </p:spTgt>
                                        </p:tgtEl>
                                        <p:attrNameLst>
                                          <p:attrName>style.visibility</p:attrName>
                                        </p:attrNameLst>
                                      </p:cBhvr>
                                      <p:to>
                                        <p:strVal val="visible"/>
                                      </p:to>
                                    </p:set>
                                    <p:animEffect transition="in" filter="fade">
                                      <p:cBhvr>
                                        <p:cTn id="42" dur="2000"/>
                                        <p:tgtEl>
                                          <p:spTgt spid="8194">
                                            <p:txEl>
                                              <p:pRg st="9" end="9"/>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8194">
                                            <p:txEl>
                                              <p:pRg st="10" end="10"/>
                                            </p:txEl>
                                          </p:spTgt>
                                        </p:tgtEl>
                                        <p:attrNameLst>
                                          <p:attrName>style.visibility</p:attrName>
                                        </p:attrNameLst>
                                      </p:cBhvr>
                                      <p:to>
                                        <p:strVal val="visible"/>
                                      </p:to>
                                    </p:set>
                                    <p:animEffect transition="in" filter="fade">
                                      <p:cBhvr>
                                        <p:cTn id="47" dur="2000"/>
                                        <p:tgtEl>
                                          <p:spTgt spid="819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Date Placeholder 3"/>
          <p:cNvSpPr>
            <a:spLocks noGrp="1"/>
          </p:cNvSpPr>
          <p:nvPr>
            <p:ph type="dt" sz="quarter" idx="4294967295"/>
          </p:nvPr>
        </p:nvSpPr>
        <p:spPr bwMode="auto">
          <a:xfrm>
            <a:off x="4316413" y="6597650"/>
            <a:ext cx="509587"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itchFamily="18" charset="0"/>
                <a:ea typeface="ＭＳ Ｐゴシック" pitchFamily="-109" charset="-128"/>
              </a:defRPr>
            </a:lvl1pPr>
            <a:lvl2pPr marL="742950" indent="-285750" eaLnBrk="0" hangingPunct="0">
              <a:defRPr>
                <a:solidFill>
                  <a:schemeClr val="tx1"/>
                </a:solidFill>
                <a:latin typeface="Times New Roman" pitchFamily="18" charset="0"/>
                <a:ea typeface="ＭＳ Ｐゴシック" pitchFamily="-109" charset="-128"/>
              </a:defRPr>
            </a:lvl2pPr>
            <a:lvl3pPr marL="1143000" indent="-228600" eaLnBrk="0" hangingPunct="0">
              <a:defRPr>
                <a:solidFill>
                  <a:schemeClr val="tx1"/>
                </a:solidFill>
                <a:latin typeface="Times New Roman" pitchFamily="18" charset="0"/>
                <a:ea typeface="ＭＳ Ｐゴシック" pitchFamily="-109" charset="-128"/>
              </a:defRPr>
            </a:lvl3pPr>
            <a:lvl4pPr marL="1600200" indent="-228600" eaLnBrk="0" hangingPunct="0">
              <a:defRPr>
                <a:solidFill>
                  <a:schemeClr val="tx1"/>
                </a:solidFill>
                <a:latin typeface="Times New Roman" pitchFamily="18" charset="0"/>
                <a:ea typeface="ＭＳ Ｐゴシック" pitchFamily="-109" charset="-128"/>
              </a:defRPr>
            </a:lvl4pPr>
            <a:lvl5pPr marL="2057400" indent="-228600" eaLnBrk="0" hangingPunct="0">
              <a:defRPr>
                <a:solidFill>
                  <a:schemeClr val="tx1"/>
                </a:solidFill>
                <a:latin typeface="Times New Roman" pitchFamily="18" charset="0"/>
                <a:ea typeface="ＭＳ Ｐゴシック" pitchFamily="-109" charset="-128"/>
              </a:defRPr>
            </a:lvl5pPr>
            <a:lvl6pPr marL="25146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29718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4290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38862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algn="ctr" eaLnBrk="1" hangingPunct="1"/>
            <a:r>
              <a:rPr lang="en-US" sz="900"/>
              <a:t>Strom</a:t>
            </a:r>
          </a:p>
        </p:txBody>
      </p:sp>
      <p:sp>
        <p:nvSpPr>
          <p:cNvPr id="9219" name="Rectangle 2"/>
          <p:cNvSpPr>
            <a:spLocks noGrp="1" noChangeArrowheads="1"/>
          </p:cNvSpPr>
          <p:nvPr>
            <p:ph type="title"/>
          </p:nvPr>
        </p:nvSpPr>
        <p:spPr>
          <a:xfrm>
            <a:off x="390525" y="246063"/>
            <a:ext cx="8753475" cy="365125"/>
          </a:xfrm>
        </p:spPr>
        <p:txBody>
          <a:bodyPr/>
          <a:lstStyle/>
          <a:p>
            <a:r>
              <a:rPr lang="en-US" sz="2800" smtClean="0"/>
              <a:t>Terminology Is a Mess! and This Is Just in English!</a:t>
            </a:r>
          </a:p>
        </p:txBody>
      </p:sp>
      <p:sp>
        <p:nvSpPr>
          <p:cNvPr id="9220" name="Rectangle 3"/>
          <p:cNvSpPr>
            <a:spLocks noGrp="1" noChangeArrowheads="1"/>
          </p:cNvSpPr>
          <p:nvPr>
            <p:ph type="body" idx="1"/>
          </p:nvPr>
        </p:nvSpPr>
        <p:spPr/>
        <p:txBody>
          <a:bodyPr/>
          <a:lstStyle/>
          <a:p>
            <a:endParaRPr lang="en-US" smtClean="0"/>
          </a:p>
        </p:txBody>
      </p:sp>
      <p:pic>
        <p:nvPicPr>
          <p:cNvPr id="9221" name="Picture 9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7888" y="466725"/>
            <a:ext cx="10895013" cy="592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645631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idx="4294967295"/>
          </p:nvPr>
        </p:nvSpPr>
        <p:spPr>
          <a:xfrm>
            <a:off x="230188" y="2884488"/>
            <a:ext cx="8691562" cy="879475"/>
          </a:xfrm>
          <a:noFill/>
        </p:spPr>
        <p:txBody>
          <a:bodyPr/>
          <a:lstStyle/>
          <a:p>
            <a:pPr algn="ctr"/>
            <a:r>
              <a:rPr lang="en-US" smtClean="0"/>
              <a:t>What I Wish We’d All Been Taught</a:t>
            </a:r>
          </a:p>
        </p:txBody>
      </p:sp>
      <p:sp>
        <p:nvSpPr>
          <p:cNvPr id="10243" name="Slide Number Placeholder 3"/>
          <p:cNvSpPr txBox="1">
            <a:spLocks noGrp="1"/>
          </p:cNvSpPr>
          <p:nvPr/>
        </p:nvSpPr>
        <p:spPr bwMode="auto">
          <a:xfrm>
            <a:off x="112713" y="6483350"/>
            <a:ext cx="5095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itchFamily="18" charset="0"/>
                <a:ea typeface="ＭＳ Ｐゴシック" pitchFamily="-109" charset="-128"/>
              </a:defRPr>
            </a:lvl1pPr>
            <a:lvl2pPr marL="742950" indent="-285750" eaLnBrk="0" hangingPunct="0">
              <a:defRPr>
                <a:solidFill>
                  <a:schemeClr val="tx1"/>
                </a:solidFill>
                <a:latin typeface="Times New Roman" pitchFamily="18" charset="0"/>
                <a:ea typeface="ＭＳ Ｐゴシック" pitchFamily="-109" charset="-128"/>
              </a:defRPr>
            </a:lvl2pPr>
            <a:lvl3pPr marL="1143000" indent="-228600" eaLnBrk="0" hangingPunct="0">
              <a:defRPr>
                <a:solidFill>
                  <a:schemeClr val="tx1"/>
                </a:solidFill>
                <a:latin typeface="Times New Roman" pitchFamily="18" charset="0"/>
                <a:ea typeface="ＭＳ Ｐゴシック" pitchFamily="-109" charset="-128"/>
              </a:defRPr>
            </a:lvl3pPr>
            <a:lvl4pPr marL="1600200" indent="-228600" eaLnBrk="0" hangingPunct="0">
              <a:defRPr>
                <a:solidFill>
                  <a:schemeClr val="tx1"/>
                </a:solidFill>
                <a:latin typeface="Times New Roman" pitchFamily="18" charset="0"/>
                <a:ea typeface="ＭＳ Ｐゴシック" pitchFamily="-109" charset="-128"/>
              </a:defRPr>
            </a:lvl4pPr>
            <a:lvl5pPr marL="2057400" indent="-228600" eaLnBrk="0" hangingPunct="0">
              <a:defRPr>
                <a:solidFill>
                  <a:schemeClr val="tx1"/>
                </a:solidFill>
                <a:latin typeface="Times New Roman" pitchFamily="18" charset="0"/>
                <a:ea typeface="ＭＳ Ｐゴシック" pitchFamily="-109" charset="-128"/>
              </a:defRPr>
            </a:lvl5pPr>
            <a:lvl6pPr marL="25146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29718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4290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38862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fld id="{21EF57FA-170E-46D5-A637-3E5350A68900}" type="slidenum">
              <a:rPr lang="en-US" sz="900">
                <a:latin typeface="Arial" charset="0"/>
              </a:rPr>
              <a:pPr eaLnBrk="1" hangingPunct="1"/>
              <a:t>49</a:t>
            </a:fld>
            <a:endParaRPr lang="en-US" sz="900">
              <a:latin typeface="Arial" charset="0"/>
            </a:endParaRPr>
          </a:p>
        </p:txBody>
      </p:sp>
    </p:spTree>
    <p:extLst>
      <p:ext uri="{BB962C8B-B14F-4D97-AF65-F5344CB8AC3E}">
        <p14:creationId xmlns:p14="http://schemas.microsoft.com/office/powerpoint/2010/main" val="112647558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2"/>
          <p:cNvSpPr>
            <a:spLocks noGrp="1"/>
          </p:cNvSpPr>
          <p:nvPr>
            <p:ph idx="4294967295"/>
          </p:nvPr>
        </p:nvSpPr>
        <p:spPr>
          <a:xfrm>
            <a:off x="225425" y="1189038"/>
            <a:ext cx="8691563" cy="4479925"/>
          </a:xfrm>
        </p:spPr>
        <p:txBody>
          <a:bodyPr/>
          <a:lstStyle/>
          <a:p>
            <a:r>
              <a:rPr lang="en-US" sz="2800" smtClean="0"/>
              <a:t>The goal: measurement of a well-defined physical quantity that can be characterized by an essentially unique value</a:t>
            </a:r>
          </a:p>
          <a:p>
            <a:r>
              <a:rPr lang="en-US" sz="2800" smtClean="0"/>
              <a:t>ISO calls the ‘true state of nature’ the </a:t>
            </a:r>
            <a:r>
              <a:rPr lang="en-US" sz="2800" i="1" smtClean="0"/>
              <a:t>measurand</a:t>
            </a:r>
          </a:p>
          <a:p>
            <a:pPr lvl="1"/>
            <a:r>
              <a:rPr lang="en-US" sz="2400" smtClean="0"/>
              <a:t>1980</a:t>
            </a:r>
          </a:p>
          <a:p>
            <a:pPr lvl="1"/>
            <a:r>
              <a:rPr lang="en-US" smtClean="0"/>
              <a:t>International Organization for Standardization (ISO). 2008. </a:t>
            </a:r>
            <a:r>
              <a:rPr lang="en-US" i="1" smtClean="0"/>
              <a:t>Uncertainty of Measurement - Part 3: Guide to the expression of uncertainty in measurement (GUM: 1995)</a:t>
            </a:r>
            <a:r>
              <a:rPr lang="en-US" smtClean="0"/>
              <a:t>. Guide 98-3 (2008), Geneva.</a:t>
            </a:r>
          </a:p>
          <a:p>
            <a:endParaRPr lang="en-US" smtClean="0"/>
          </a:p>
          <a:p>
            <a:endParaRPr lang="en-US" sz="2800" smtClean="0"/>
          </a:p>
        </p:txBody>
      </p:sp>
      <p:sp>
        <p:nvSpPr>
          <p:cNvPr id="11267" name="Title 1"/>
          <p:cNvSpPr>
            <a:spLocks noGrp="1"/>
          </p:cNvSpPr>
          <p:nvPr>
            <p:ph type="title" idx="4294967295"/>
          </p:nvPr>
        </p:nvSpPr>
        <p:spPr>
          <a:xfrm>
            <a:off x="230188" y="187325"/>
            <a:ext cx="8691562" cy="879475"/>
          </a:xfrm>
          <a:noFill/>
        </p:spPr>
        <p:txBody>
          <a:bodyPr/>
          <a:lstStyle/>
          <a:p>
            <a:r>
              <a:rPr lang="en-US" smtClean="0"/>
              <a:t>The Measurand: The True Value of the Quantity One Wishes to Measure</a:t>
            </a:r>
          </a:p>
        </p:txBody>
      </p:sp>
      <p:sp>
        <p:nvSpPr>
          <p:cNvPr id="11268" name="Slide Number Placeholder 3"/>
          <p:cNvSpPr txBox="1">
            <a:spLocks noGrp="1"/>
          </p:cNvSpPr>
          <p:nvPr/>
        </p:nvSpPr>
        <p:spPr bwMode="auto">
          <a:xfrm>
            <a:off x="112713" y="6483350"/>
            <a:ext cx="5095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itchFamily="18" charset="0"/>
                <a:ea typeface="ＭＳ Ｐゴシック" pitchFamily="-109" charset="-128"/>
              </a:defRPr>
            </a:lvl1pPr>
            <a:lvl2pPr marL="742950" indent="-285750" eaLnBrk="0" hangingPunct="0">
              <a:defRPr>
                <a:solidFill>
                  <a:schemeClr val="tx1"/>
                </a:solidFill>
                <a:latin typeface="Times New Roman" pitchFamily="18" charset="0"/>
                <a:ea typeface="ＭＳ Ｐゴシック" pitchFamily="-109" charset="-128"/>
              </a:defRPr>
            </a:lvl2pPr>
            <a:lvl3pPr marL="1143000" indent="-228600" eaLnBrk="0" hangingPunct="0">
              <a:defRPr>
                <a:solidFill>
                  <a:schemeClr val="tx1"/>
                </a:solidFill>
                <a:latin typeface="Times New Roman" pitchFamily="18" charset="0"/>
                <a:ea typeface="ＭＳ Ｐゴシック" pitchFamily="-109" charset="-128"/>
              </a:defRPr>
            </a:lvl3pPr>
            <a:lvl4pPr marL="1600200" indent="-228600" eaLnBrk="0" hangingPunct="0">
              <a:defRPr>
                <a:solidFill>
                  <a:schemeClr val="tx1"/>
                </a:solidFill>
                <a:latin typeface="Times New Roman" pitchFamily="18" charset="0"/>
                <a:ea typeface="ＭＳ Ｐゴシック" pitchFamily="-109" charset="-128"/>
              </a:defRPr>
            </a:lvl4pPr>
            <a:lvl5pPr marL="2057400" indent="-228600" eaLnBrk="0" hangingPunct="0">
              <a:defRPr>
                <a:solidFill>
                  <a:schemeClr val="tx1"/>
                </a:solidFill>
                <a:latin typeface="Times New Roman" pitchFamily="18" charset="0"/>
                <a:ea typeface="ＭＳ Ｐゴシック" pitchFamily="-109" charset="-128"/>
              </a:defRPr>
            </a:lvl5pPr>
            <a:lvl6pPr marL="25146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29718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4290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38862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fld id="{5AE09065-2F8E-4771-80DD-0FE40A629353}" type="slidenum">
              <a:rPr lang="en-US" sz="900">
                <a:latin typeface="Arial" charset="0"/>
              </a:rPr>
              <a:pPr eaLnBrk="1" hangingPunct="1"/>
              <a:t>50</a:t>
            </a:fld>
            <a:endParaRPr lang="en-US" sz="900">
              <a:latin typeface="Arial" charset="0"/>
            </a:endParaRPr>
          </a:p>
        </p:txBody>
      </p:sp>
    </p:spTree>
    <p:extLst>
      <p:ext uri="{BB962C8B-B14F-4D97-AF65-F5344CB8AC3E}">
        <p14:creationId xmlns:p14="http://schemas.microsoft.com/office/powerpoint/2010/main" val="19200683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266">
                                            <p:txEl>
                                              <p:pRg st="0" end="0"/>
                                            </p:txEl>
                                          </p:spTgt>
                                        </p:tgtEl>
                                        <p:attrNameLst>
                                          <p:attrName>style.visibility</p:attrName>
                                        </p:attrNameLst>
                                      </p:cBhvr>
                                      <p:to>
                                        <p:strVal val="visible"/>
                                      </p:to>
                                    </p:set>
                                    <p:animEffect transition="in" filter="fade">
                                      <p:cBhvr>
                                        <p:cTn id="7" dur="2000"/>
                                        <p:tgtEl>
                                          <p:spTgt spid="1126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266">
                                            <p:txEl>
                                              <p:pRg st="1" end="1"/>
                                            </p:txEl>
                                          </p:spTgt>
                                        </p:tgtEl>
                                        <p:attrNameLst>
                                          <p:attrName>style.visibility</p:attrName>
                                        </p:attrNameLst>
                                      </p:cBhvr>
                                      <p:to>
                                        <p:strVal val="visible"/>
                                      </p:to>
                                    </p:set>
                                    <p:animEffect transition="in" filter="fade">
                                      <p:cBhvr>
                                        <p:cTn id="12" dur="2000"/>
                                        <p:tgtEl>
                                          <p:spTgt spid="11266">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266">
                                            <p:txEl>
                                              <p:pRg st="2" end="2"/>
                                            </p:txEl>
                                          </p:spTgt>
                                        </p:tgtEl>
                                        <p:attrNameLst>
                                          <p:attrName>style.visibility</p:attrName>
                                        </p:attrNameLst>
                                      </p:cBhvr>
                                      <p:to>
                                        <p:strVal val="visible"/>
                                      </p:to>
                                    </p:set>
                                    <p:animEffect transition="in" filter="fade">
                                      <p:cBhvr>
                                        <p:cTn id="15" dur="2000"/>
                                        <p:tgtEl>
                                          <p:spTgt spid="11266">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266">
                                            <p:txEl>
                                              <p:pRg st="3" end="3"/>
                                            </p:txEl>
                                          </p:spTgt>
                                        </p:tgtEl>
                                        <p:attrNameLst>
                                          <p:attrName>style.visibility</p:attrName>
                                        </p:attrNameLst>
                                      </p:cBhvr>
                                      <p:to>
                                        <p:strVal val="visible"/>
                                      </p:to>
                                    </p:set>
                                    <p:animEffect transition="in" filter="fade">
                                      <p:cBhvr>
                                        <p:cTn id="18" dur="2000"/>
                                        <p:tgtEl>
                                          <p:spTgt spid="1126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p:cNvSpPr>
          <p:nvPr>
            <p:ph idx="4294967295"/>
          </p:nvPr>
        </p:nvSpPr>
        <p:spPr>
          <a:xfrm>
            <a:off x="225425" y="942975"/>
            <a:ext cx="8691563" cy="4899025"/>
          </a:xfrm>
        </p:spPr>
        <p:txBody>
          <a:bodyPr/>
          <a:lstStyle/>
          <a:p>
            <a:r>
              <a:rPr lang="en-US" sz="2800" dirty="0" smtClean="0"/>
              <a:t>By convention, Greek letters denote population parameters</a:t>
            </a:r>
          </a:p>
          <a:p>
            <a:r>
              <a:rPr lang="en-US" sz="2800" dirty="0" smtClean="0"/>
              <a:t>These reflect the </a:t>
            </a:r>
            <a:r>
              <a:rPr lang="en-US" sz="2800" i="1" dirty="0" smtClean="0"/>
              <a:t>measurand</a:t>
            </a:r>
            <a:r>
              <a:rPr lang="en-US" sz="2800" dirty="0" smtClean="0"/>
              <a:t>, the “true state of Nature” whose value we are trying to infer from measurements</a:t>
            </a:r>
          </a:p>
          <a:p>
            <a:r>
              <a:rPr lang="en-US" sz="2800" dirty="0" smtClean="0"/>
              <a:t>Measurands: </a:t>
            </a:r>
          </a:p>
          <a:p>
            <a:pPr lvl="1"/>
            <a:r>
              <a:rPr lang="en-US" sz="2800" i="1" dirty="0" smtClean="0"/>
              <a:t> </a:t>
            </a:r>
            <a:r>
              <a:rPr lang="en-US" sz="2800" i="1" dirty="0" smtClean="0">
                <a:latin typeface="Symbol" pitchFamily="18" charset="2"/>
              </a:rPr>
              <a:t>r </a:t>
            </a:r>
            <a:r>
              <a:rPr lang="en-US" sz="2800" dirty="0" smtClean="0"/>
              <a:t>: long-term  count rates of sample and blank (per s)</a:t>
            </a:r>
          </a:p>
          <a:p>
            <a:pPr lvl="1"/>
            <a:r>
              <a:rPr lang="en-US" sz="2800" i="1" dirty="0" smtClean="0"/>
              <a:t>A</a:t>
            </a:r>
            <a:r>
              <a:rPr lang="en-US" sz="2800" dirty="0" smtClean="0"/>
              <a:t>: the activity of the sample (Bq)</a:t>
            </a:r>
          </a:p>
          <a:p>
            <a:pPr lvl="2"/>
            <a:r>
              <a:rPr lang="en-US" sz="2800" dirty="0" smtClean="0"/>
              <a:t>Actually, the </a:t>
            </a:r>
            <a:r>
              <a:rPr lang="en-US" sz="2800" i="1" dirty="0" smtClean="0"/>
              <a:t>difference</a:t>
            </a:r>
            <a:r>
              <a:rPr lang="en-US" sz="2800" dirty="0" smtClean="0"/>
              <a:t> in activity between sample and blank</a:t>
            </a:r>
          </a:p>
          <a:p>
            <a:r>
              <a:rPr lang="en-US" sz="2800" i="1" dirty="0" smtClean="0"/>
              <a:t>Detection Level,</a:t>
            </a:r>
            <a:r>
              <a:rPr lang="en-US" sz="2800" dirty="0" smtClean="0"/>
              <a:t> </a:t>
            </a:r>
            <a:r>
              <a:rPr lang="en-US" sz="2800" i="1" dirty="0" smtClean="0"/>
              <a:t>Minimum Detectable Amount,</a:t>
            </a:r>
            <a:r>
              <a:rPr lang="en-US" sz="2800" dirty="0" smtClean="0"/>
              <a:t> </a:t>
            </a:r>
            <a:r>
              <a:rPr lang="en-US" sz="2800" i="1" dirty="0" smtClean="0"/>
              <a:t>Detection Limit:</a:t>
            </a:r>
            <a:r>
              <a:rPr lang="en-US" sz="2800" dirty="0" smtClean="0"/>
              <a:t> these identical quantities are population statistics</a:t>
            </a:r>
          </a:p>
          <a:p>
            <a:r>
              <a:rPr lang="en-US" sz="2800" dirty="0" smtClean="0"/>
              <a:t>If only they’d written </a:t>
            </a:r>
            <a:r>
              <a:rPr lang="en-US" sz="2800" i="1" dirty="0" smtClean="0">
                <a:latin typeface="Symbol" pitchFamily="18" charset="2"/>
              </a:rPr>
              <a:t>L</a:t>
            </a:r>
            <a:r>
              <a:rPr lang="en-US" sz="2800" i="1" baseline="-25000" dirty="0" smtClean="0">
                <a:latin typeface="Symbol" pitchFamily="18" charset="2"/>
              </a:rPr>
              <a:t>D</a:t>
            </a:r>
            <a:r>
              <a:rPr lang="en-US" sz="2800" dirty="0" smtClean="0"/>
              <a:t>, </a:t>
            </a:r>
            <a:r>
              <a:rPr lang="en-US" sz="2800" i="1" dirty="0" smtClean="0">
                <a:latin typeface="Symbol" pitchFamily="18" charset="2"/>
              </a:rPr>
              <a:t>MDA</a:t>
            </a:r>
            <a:r>
              <a:rPr lang="en-US" sz="2800" dirty="0" smtClean="0"/>
              <a:t>, </a:t>
            </a:r>
            <a:r>
              <a:rPr lang="en-US" sz="2800" i="1" dirty="0" smtClean="0">
                <a:latin typeface="Symbol" pitchFamily="18" charset="2"/>
              </a:rPr>
              <a:t>DL</a:t>
            </a:r>
          </a:p>
        </p:txBody>
      </p:sp>
      <p:sp>
        <p:nvSpPr>
          <p:cNvPr id="12291" name="Title 1"/>
          <p:cNvSpPr>
            <a:spLocks noGrp="1"/>
          </p:cNvSpPr>
          <p:nvPr>
            <p:ph type="title" idx="4294967295"/>
          </p:nvPr>
        </p:nvSpPr>
        <p:spPr>
          <a:xfrm>
            <a:off x="230188" y="187325"/>
            <a:ext cx="8691562" cy="879475"/>
          </a:xfrm>
          <a:noFill/>
        </p:spPr>
        <p:txBody>
          <a:bodyPr/>
          <a:lstStyle/>
          <a:p>
            <a:r>
              <a:rPr lang="en-US" smtClean="0"/>
              <a:t>Population Parameters: </a:t>
            </a:r>
            <a:br>
              <a:rPr lang="en-US" smtClean="0"/>
            </a:br>
            <a:r>
              <a:rPr lang="en-US" smtClean="0"/>
              <a:t>Characteristics of the Measurand</a:t>
            </a:r>
          </a:p>
        </p:txBody>
      </p:sp>
      <p:sp>
        <p:nvSpPr>
          <p:cNvPr id="12292" name="Slide Number Placeholder 3"/>
          <p:cNvSpPr txBox="1">
            <a:spLocks noGrp="1"/>
          </p:cNvSpPr>
          <p:nvPr/>
        </p:nvSpPr>
        <p:spPr bwMode="auto">
          <a:xfrm>
            <a:off x="112713" y="6483350"/>
            <a:ext cx="5095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itchFamily="18" charset="0"/>
                <a:ea typeface="ＭＳ Ｐゴシック" pitchFamily="-109" charset="-128"/>
              </a:defRPr>
            </a:lvl1pPr>
            <a:lvl2pPr marL="742950" indent="-285750" eaLnBrk="0" hangingPunct="0">
              <a:defRPr>
                <a:solidFill>
                  <a:schemeClr val="tx1"/>
                </a:solidFill>
                <a:latin typeface="Times New Roman" pitchFamily="18" charset="0"/>
                <a:ea typeface="ＭＳ Ｐゴシック" pitchFamily="-109" charset="-128"/>
              </a:defRPr>
            </a:lvl2pPr>
            <a:lvl3pPr marL="1143000" indent="-228600" eaLnBrk="0" hangingPunct="0">
              <a:defRPr>
                <a:solidFill>
                  <a:schemeClr val="tx1"/>
                </a:solidFill>
                <a:latin typeface="Times New Roman" pitchFamily="18" charset="0"/>
                <a:ea typeface="ＭＳ Ｐゴシック" pitchFamily="-109" charset="-128"/>
              </a:defRPr>
            </a:lvl3pPr>
            <a:lvl4pPr marL="1600200" indent="-228600" eaLnBrk="0" hangingPunct="0">
              <a:defRPr>
                <a:solidFill>
                  <a:schemeClr val="tx1"/>
                </a:solidFill>
                <a:latin typeface="Times New Roman" pitchFamily="18" charset="0"/>
                <a:ea typeface="ＭＳ Ｐゴシック" pitchFamily="-109" charset="-128"/>
              </a:defRPr>
            </a:lvl4pPr>
            <a:lvl5pPr marL="2057400" indent="-228600" eaLnBrk="0" hangingPunct="0">
              <a:defRPr>
                <a:solidFill>
                  <a:schemeClr val="tx1"/>
                </a:solidFill>
                <a:latin typeface="Times New Roman" pitchFamily="18" charset="0"/>
                <a:ea typeface="ＭＳ Ｐゴシック" pitchFamily="-109" charset="-128"/>
              </a:defRPr>
            </a:lvl5pPr>
            <a:lvl6pPr marL="25146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29718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4290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38862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fld id="{418CE145-0FF6-4ED1-BFEF-04593ACA7638}" type="slidenum">
              <a:rPr lang="en-US" sz="900">
                <a:latin typeface="Arial" charset="0"/>
              </a:rPr>
              <a:pPr eaLnBrk="1" hangingPunct="1"/>
              <a:t>51</a:t>
            </a:fld>
            <a:endParaRPr lang="en-US" sz="900">
              <a:latin typeface="Arial" charset="0"/>
            </a:endParaRPr>
          </a:p>
        </p:txBody>
      </p:sp>
    </p:spTree>
    <p:extLst>
      <p:ext uri="{BB962C8B-B14F-4D97-AF65-F5344CB8AC3E}">
        <p14:creationId xmlns:p14="http://schemas.microsoft.com/office/powerpoint/2010/main" val="26534456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290">
                                            <p:txEl>
                                              <p:pRg st="0" end="0"/>
                                            </p:txEl>
                                          </p:spTgt>
                                        </p:tgtEl>
                                        <p:attrNameLst>
                                          <p:attrName>style.visibility</p:attrName>
                                        </p:attrNameLst>
                                      </p:cBhvr>
                                      <p:to>
                                        <p:strVal val="visible"/>
                                      </p:to>
                                    </p:set>
                                    <p:animEffect transition="in" filter="fade">
                                      <p:cBhvr>
                                        <p:cTn id="7" dur="2000"/>
                                        <p:tgtEl>
                                          <p:spTgt spid="1229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290">
                                            <p:txEl>
                                              <p:pRg st="1" end="1"/>
                                            </p:txEl>
                                          </p:spTgt>
                                        </p:tgtEl>
                                        <p:attrNameLst>
                                          <p:attrName>style.visibility</p:attrName>
                                        </p:attrNameLst>
                                      </p:cBhvr>
                                      <p:to>
                                        <p:strVal val="visible"/>
                                      </p:to>
                                    </p:set>
                                    <p:animEffect transition="in" filter="fade">
                                      <p:cBhvr>
                                        <p:cTn id="12" dur="2000"/>
                                        <p:tgtEl>
                                          <p:spTgt spid="1229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290">
                                            <p:txEl>
                                              <p:pRg st="2" end="2"/>
                                            </p:txEl>
                                          </p:spTgt>
                                        </p:tgtEl>
                                        <p:attrNameLst>
                                          <p:attrName>style.visibility</p:attrName>
                                        </p:attrNameLst>
                                      </p:cBhvr>
                                      <p:to>
                                        <p:strVal val="visible"/>
                                      </p:to>
                                    </p:set>
                                    <p:animEffect transition="in" filter="fade">
                                      <p:cBhvr>
                                        <p:cTn id="17" dur="2000"/>
                                        <p:tgtEl>
                                          <p:spTgt spid="12290">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2290">
                                            <p:txEl>
                                              <p:pRg st="3" end="3"/>
                                            </p:txEl>
                                          </p:spTgt>
                                        </p:tgtEl>
                                        <p:attrNameLst>
                                          <p:attrName>style.visibility</p:attrName>
                                        </p:attrNameLst>
                                      </p:cBhvr>
                                      <p:to>
                                        <p:strVal val="visible"/>
                                      </p:to>
                                    </p:set>
                                    <p:animEffect transition="in" filter="fade">
                                      <p:cBhvr>
                                        <p:cTn id="20" dur="2000"/>
                                        <p:tgtEl>
                                          <p:spTgt spid="12290">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290">
                                            <p:txEl>
                                              <p:pRg st="4" end="4"/>
                                            </p:txEl>
                                          </p:spTgt>
                                        </p:tgtEl>
                                        <p:attrNameLst>
                                          <p:attrName>style.visibility</p:attrName>
                                        </p:attrNameLst>
                                      </p:cBhvr>
                                      <p:to>
                                        <p:strVal val="visible"/>
                                      </p:to>
                                    </p:set>
                                    <p:animEffect transition="in" filter="fade">
                                      <p:cBhvr>
                                        <p:cTn id="23" dur="2000"/>
                                        <p:tgtEl>
                                          <p:spTgt spid="12290">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2290">
                                            <p:txEl>
                                              <p:pRg st="5" end="5"/>
                                            </p:txEl>
                                          </p:spTgt>
                                        </p:tgtEl>
                                        <p:attrNameLst>
                                          <p:attrName>style.visibility</p:attrName>
                                        </p:attrNameLst>
                                      </p:cBhvr>
                                      <p:to>
                                        <p:strVal val="visible"/>
                                      </p:to>
                                    </p:set>
                                    <p:animEffect transition="in" filter="fade">
                                      <p:cBhvr>
                                        <p:cTn id="26" dur="2000"/>
                                        <p:tgtEl>
                                          <p:spTgt spid="12290">
                                            <p:txEl>
                                              <p:pRg st="5" end="5"/>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2290">
                                            <p:txEl>
                                              <p:pRg st="6" end="6"/>
                                            </p:txEl>
                                          </p:spTgt>
                                        </p:tgtEl>
                                        <p:attrNameLst>
                                          <p:attrName>style.visibility</p:attrName>
                                        </p:attrNameLst>
                                      </p:cBhvr>
                                      <p:to>
                                        <p:strVal val="visible"/>
                                      </p:to>
                                    </p:set>
                                    <p:animEffect transition="in" filter="fade">
                                      <p:cBhvr>
                                        <p:cTn id="31" dur="2000"/>
                                        <p:tgtEl>
                                          <p:spTgt spid="12290">
                                            <p:txEl>
                                              <p:pRg st="6" end="6"/>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2290">
                                            <p:txEl>
                                              <p:pRg st="7" end="7"/>
                                            </p:txEl>
                                          </p:spTgt>
                                        </p:tgtEl>
                                        <p:attrNameLst>
                                          <p:attrName>style.visibility</p:attrName>
                                        </p:attrNameLst>
                                      </p:cBhvr>
                                      <p:to>
                                        <p:strVal val="visible"/>
                                      </p:to>
                                    </p:set>
                                    <p:animEffect transition="in" filter="fade">
                                      <p:cBhvr>
                                        <p:cTn id="36" dur="2000"/>
                                        <p:tgtEl>
                                          <p:spTgt spid="1229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2"/>
          <p:cNvSpPr>
            <a:spLocks noGrp="1"/>
          </p:cNvSpPr>
          <p:nvPr>
            <p:ph idx="4294967295"/>
          </p:nvPr>
        </p:nvSpPr>
        <p:spPr>
          <a:xfrm>
            <a:off x="225425" y="1189038"/>
            <a:ext cx="8691563" cy="4479925"/>
          </a:xfrm>
        </p:spPr>
        <p:txBody>
          <a:bodyPr/>
          <a:lstStyle/>
          <a:p>
            <a:r>
              <a:rPr lang="en-US" sz="2800" smtClean="0"/>
              <a:t>By convention, Roman letters denote observables, the sample parameters</a:t>
            </a:r>
          </a:p>
          <a:p>
            <a:r>
              <a:rPr lang="en-US" sz="2800" smtClean="0"/>
              <a:t>Examples of sample parameters</a:t>
            </a:r>
          </a:p>
          <a:p>
            <a:pPr lvl="1"/>
            <a:r>
              <a:rPr lang="en-US" sz="2800" i="1" smtClean="0"/>
              <a:t>R</a:t>
            </a:r>
            <a:r>
              <a:rPr lang="en-US" sz="2800" smtClean="0"/>
              <a:t>: observed count rates of blank and sample (per s)</a:t>
            </a:r>
          </a:p>
          <a:p>
            <a:r>
              <a:rPr lang="en-US" sz="2800" smtClean="0"/>
              <a:t>The Critical Level </a:t>
            </a:r>
            <a:r>
              <a:rPr lang="en-US" sz="2800" i="1" smtClean="0"/>
              <a:t>L</a:t>
            </a:r>
            <a:r>
              <a:rPr lang="en-US" sz="2800" baseline="-25000" smtClean="0"/>
              <a:t>C</a:t>
            </a:r>
            <a:r>
              <a:rPr lang="en-US" sz="2800" smtClean="0"/>
              <a:t>, the Decision Level </a:t>
            </a:r>
            <a:r>
              <a:rPr lang="en-US" sz="2800" i="1" smtClean="0"/>
              <a:t>DL</a:t>
            </a:r>
            <a:r>
              <a:rPr lang="en-US" sz="2800" smtClean="0"/>
              <a:t>, and the Decision Threshold are all sample statistics </a:t>
            </a:r>
          </a:p>
          <a:p>
            <a:endParaRPr lang="en-US" sz="2800" smtClean="0"/>
          </a:p>
          <a:p>
            <a:endParaRPr lang="en-US" sz="2800" smtClean="0"/>
          </a:p>
          <a:p>
            <a:endParaRPr lang="en-US" sz="2800" smtClean="0"/>
          </a:p>
        </p:txBody>
      </p:sp>
      <p:sp>
        <p:nvSpPr>
          <p:cNvPr id="13315" name="Title 1"/>
          <p:cNvSpPr>
            <a:spLocks noGrp="1"/>
          </p:cNvSpPr>
          <p:nvPr>
            <p:ph type="title" idx="4294967295"/>
          </p:nvPr>
        </p:nvSpPr>
        <p:spPr>
          <a:xfrm>
            <a:off x="230188" y="187325"/>
            <a:ext cx="8691562" cy="879475"/>
          </a:xfrm>
          <a:noFill/>
        </p:spPr>
        <p:txBody>
          <a:bodyPr/>
          <a:lstStyle/>
          <a:p>
            <a:r>
              <a:rPr lang="en-US" smtClean="0"/>
              <a:t>Sample Parameters: </a:t>
            </a:r>
            <a:br>
              <a:rPr lang="en-US" smtClean="0"/>
            </a:br>
            <a:r>
              <a:rPr lang="en-US" smtClean="0"/>
              <a:t>What We Can Observe</a:t>
            </a:r>
          </a:p>
        </p:txBody>
      </p:sp>
      <p:sp>
        <p:nvSpPr>
          <p:cNvPr id="13316" name="Slide Number Placeholder 3"/>
          <p:cNvSpPr txBox="1">
            <a:spLocks noGrp="1"/>
          </p:cNvSpPr>
          <p:nvPr/>
        </p:nvSpPr>
        <p:spPr bwMode="auto">
          <a:xfrm>
            <a:off x="112713" y="6483350"/>
            <a:ext cx="5095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itchFamily="18" charset="0"/>
                <a:ea typeface="ＭＳ Ｐゴシック" pitchFamily="-109" charset="-128"/>
              </a:defRPr>
            </a:lvl1pPr>
            <a:lvl2pPr marL="742950" indent="-285750" eaLnBrk="0" hangingPunct="0">
              <a:defRPr>
                <a:solidFill>
                  <a:schemeClr val="tx1"/>
                </a:solidFill>
                <a:latin typeface="Times New Roman" pitchFamily="18" charset="0"/>
                <a:ea typeface="ＭＳ Ｐゴシック" pitchFamily="-109" charset="-128"/>
              </a:defRPr>
            </a:lvl2pPr>
            <a:lvl3pPr marL="1143000" indent="-228600" eaLnBrk="0" hangingPunct="0">
              <a:defRPr>
                <a:solidFill>
                  <a:schemeClr val="tx1"/>
                </a:solidFill>
                <a:latin typeface="Times New Roman" pitchFamily="18" charset="0"/>
                <a:ea typeface="ＭＳ Ｐゴシック" pitchFamily="-109" charset="-128"/>
              </a:defRPr>
            </a:lvl3pPr>
            <a:lvl4pPr marL="1600200" indent="-228600" eaLnBrk="0" hangingPunct="0">
              <a:defRPr>
                <a:solidFill>
                  <a:schemeClr val="tx1"/>
                </a:solidFill>
                <a:latin typeface="Times New Roman" pitchFamily="18" charset="0"/>
                <a:ea typeface="ＭＳ Ｐゴシック" pitchFamily="-109" charset="-128"/>
              </a:defRPr>
            </a:lvl4pPr>
            <a:lvl5pPr marL="2057400" indent="-228600" eaLnBrk="0" hangingPunct="0">
              <a:defRPr>
                <a:solidFill>
                  <a:schemeClr val="tx1"/>
                </a:solidFill>
                <a:latin typeface="Times New Roman" pitchFamily="18" charset="0"/>
                <a:ea typeface="ＭＳ Ｐゴシック" pitchFamily="-109" charset="-128"/>
              </a:defRPr>
            </a:lvl5pPr>
            <a:lvl6pPr marL="25146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29718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4290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38862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fld id="{82AEBE3D-15CE-4E62-A29D-9811E9BA6514}" type="slidenum">
              <a:rPr lang="en-US" sz="900">
                <a:latin typeface="Arial" charset="0"/>
              </a:rPr>
              <a:pPr eaLnBrk="1" hangingPunct="1"/>
              <a:t>52</a:t>
            </a:fld>
            <a:endParaRPr lang="en-US" sz="900">
              <a:latin typeface="Arial" charset="0"/>
            </a:endParaRPr>
          </a:p>
        </p:txBody>
      </p:sp>
    </p:spTree>
    <p:extLst>
      <p:ext uri="{BB962C8B-B14F-4D97-AF65-F5344CB8AC3E}">
        <p14:creationId xmlns:p14="http://schemas.microsoft.com/office/powerpoint/2010/main" val="33802912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314">
                                            <p:txEl>
                                              <p:pRg st="0" end="0"/>
                                            </p:txEl>
                                          </p:spTgt>
                                        </p:tgtEl>
                                        <p:attrNameLst>
                                          <p:attrName>style.visibility</p:attrName>
                                        </p:attrNameLst>
                                      </p:cBhvr>
                                      <p:to>
                                        <p:strVal val="visible"/>
                                      </p:to>
                                    </p:set>
                                    <p:animEffect transition="in" filter="fade">
                                      <p:cBhvr>
                                        <p:cTn id="7" dur="2000"/>
                                        <p:tgtEl>
                                          <p:spTgt spid="1331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314">
                                            <p:txEl>
                                              <p:pRg st="1" end="1"/>
                                            </p:txEl>
                                          </p:spTgt>
                                        </p:tgtEl>
                                        <p:attrNameLst>
                                          <p:attrName>style.visibility</p:attrName>
                                        </p:attrNameLst>
                                      </p:cBhvr>
                                      <p:to>
                                        <p:strVal val="visible"/>
                                      </p:to>
                                    </p:set>
                                    <p:animEffect transition="in" filter="fade">
                                      <p:cBhvr>
                                        <p:cTn id="12" dur="2000"/>
                                        <p:tgtEl>
                                          <p:spTgt spid="13314">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314">
                                            <p:txEl>
                                              <p:pRg st="2" end="2"/>
                                            </p:txEl>
                                          </p:spTgt>
                                        </p:tgtEl>
                                        <p:attrNameLst>
                                          <p:attrName>style.visibility</p:attrName>
                                        </p:attrNameLst>
                                      </p:cBhvr>
                                      <p:to>
                                        <p:strVal val="visible"/>
                                      </p:to>
                                    </p:set>
                                    <p:animEffect transition="in" filter="fade">
                                      <p:cBhvr>
                                        <p:cTn id="15" dur="2000"/>
                                        <p:tgtEl>
                                          <p:spTgt spid="13314">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3314">
                                            <p:txEl>
                                              <p:pRg st="3" end="3"/>
                                            </p:txEl>
                                          </p:spTgt>
                                        </p:tgtEl>
                                        <p:attrNameLst>
                                          <p:attrName>style.visibility</p:attrName>
                                        </p:attrNameLst>
                                      </p:cBhvr>
                                      <p:to>
                                        <p:strVal val="visible"/>
                                      </p:to>
                                    </p:set>
                                    <p:animEffect transition="in" filter="fade">
                                      <p:cBhvr>
                                        <p:cTn id="20" dur="2000"/>
                                        <p:tgtEl>
                                          <p:spTgt spid="133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2"/>
          <p:cNvSpPr>
            <a:spLocks noGrp="1"/>
          </p:cNvSpPr>
          <p:nvPr>
            <p:ph idx="4294967295"/>
          </p:nvPr>
        </p:nvSpPr>
        <p:spPr>
          <a:xfrm>
            <a:off x="209550" y="1079500"/>
            <a:ext cx="8691563" cy="4479925"/>
          </a:xfrm>
        </p:spPr>
        <p:txBody>
          <a:bodyPr/>
          <a:lstStyle/>
          <a:p>
            <a:pPr marL="350838" indent="-350838">
              <a:buFontTx/>
              <a:buAutoNum type="arabicPeriod"/>
            </a:pPr>
            <a:r>
              <a:rPr lang="en-US" sz="2400" dirty="0" smtClean="0"/>
              <a:t>For a given measurement system, how big does the signal need to be for one to decide that it is not just noise? </a:t>
            </a:r>
          </a:p>
          <a:p>
            <a:pPr marL="350838" indent="-350838">
              <a:buFontTx/>
              <a:buAutoNum type="arabicPeriod"/>
            </a:pPr>
            <a:r>
              <a:rPr lang="en-US" sz="2400" dirty="0" smtClean="0"/>
              <a:t>How does one decide whether a measurement result represents a positive measurand and not a false alarm? </a:t>
            </a:r>
          </a:p>
          <a:p>
            <a:pPr marL="350838" indent="-350838">
              <a:buFontTx/>
              <a:buAutoNum type="arabicPeriod"/>
            </a:pPr>
            <a:r>
              <a:rPr lang="en-US" sz="2400" dirty="0" smtClean="0"/>
              <a:t>What do negative counting results mean? </a:t>
            </a:r>
          </a:p>
          <a:p>
            <a:pPr marL="350838" indent="-350838">
              <a:buFontTx/>
              <a:buAutoNum type="arabicPeriod"/>
            </a:pPr>
            <a:r>
              <a:rPr lang="en-US" sz="2400" dirty="0" smtClean="0"/>
              <a:t>What’s the smallest measurement result one should record as greater than zero? </a:t>
            </a:r>
          </a:p>
          <a:p>
            <a:pPr marL="350838" indent="-350838">
              <a:buFontTx/>
              <a:buAutoNum type="arabicPeriod"/>
            </a:pPr>
            <a:r>
              <a:rPr lang="en-US" sz="2400" dirty="0" smtClean="0"/>
              <a:t>What is the largest measurand that one can fail to detect 5% of the time? </a:t>
            </a:r>
          </a:p>
          <a:p>
            <a:pPr marL="350838" indent="-350838">
              <a:buFontTx/>
              <a:buAutoNum type="arabicPeriod"/>
            </a:pPr>
            <a:r>
              <a:rPr lang="en-US" sz="2400" dirty="0" smtClean="0"/>
              <a:t>What is the smallest measurand that one will almost always detect? </a:t>
            </a:r>
          </a:p>
          <a:p>
            <a:pPr marL="350838" indent="-350838">
              <a:buFontTx/>
              <a:buAutoNum type="arabicPeriod"/>
            </a:pPr>
            <a:r>
              <a:rPr lang="en-US" sz="2400" dirty="0" smtClean="0"/>
              <a:t>What value of the measurand can one detect with 10% uncertainty?</a:t>
            </a:r>
          </a:p>
        </p:txBody>
      </p:sp>
      <p:sp>
        <p:nvSpPr>
          <p:cNvPr id="14339" name="Title 1"/>
          <p:cNvSpPr>
            <a:spLocks noGrp="1"/>
          </p:cNvSpPr>
          <p:nvPr>
            <p:ph type="title" idx="4294967295"/>
          </p:nvPr>
        </p:nvSpPr>
        <p:spPr>
          <a:xfrm>
            <a:off x="230188" y="187325"/>
            <a:ext cx="8691562" cy="879475"/>
          </a:xfrm>
          <a:noFill/>
        </p:spPr>
        <p:txBody>
          <a:bodyPr/>
          <a:lstStyle/>
          <a:p>
            <a:r>
              <a:rPr lang="en-US" smtClean="0"/>
              <a:t>The hardest concepts to communicate to health physicists and their managers</a:t>
            </a:r>
          </a:p>
        </p:txBody>
      </p:sp>
      <p:sp>
        <p:nvSpPr>
          <p:cNvPr id="14340" name="Slide Number Placeholder 3"/>
          <p:cNvSpPr txBox="1">
            <a:spLocks noGrp="1"/>
          </p:cNvSpPr>
          <p:nvPr/>
        </p:nvSpPr>
        <p:spPr bwMode="auto">
          <a:xfrm>
            <a:off x="112713" y="6483350"/>
            <a:ext cx="5095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itchFamily="18" charset="0"/>
                <a:ea typeface="ＭＳ Ｐゴシック" pitchFamily="-109" charset="-128"/>
              </a:defRPr>
            </a:lvl1pPr>
            <a:lvl2pPr marL="742950" indent="-285750" eaLnBrk="0" hangingPunct="0">
              <a:defRPr>
                <a:solidFill>
                  <a:schemeClr val="tx1"/>
                </a:solidFill>
                <a:latin typeface="Times New Roman" pitchFamily="18" charset="0"/>
                <a:ea typeface="ＭＳ Ｐゴシック" pitchFamily="-109" charset="-128"/>
              </a:defRPr>
            </a:lvl2pPr>
            <a:lvl3pPr marL="1143000" indent="-228600" eaLnBrk="0" hangingPunct="0">
              <a:defRPr>
                <a:solidFill>
                  <a:schemeClr val="tx1"/>
                </a:solidFill>
                <a:latin typeface="Times New Roman" pitchFamily="18" charset="0"/>
                <a:ea typeface="ＭＳ Ｐゴシック" pitchFamily="-109" charset="-128"/>
              </a:defRPr>
            </a:lvl3pPr>
            <a:lvl4pPr marL="1600200" indent="-228600" eaLnBrk="0" hangingPunct="0">
              <a:defRPr>
                <a:solidFill>
                  <a:schemeClr val="tx1"/>
                </a:solidFill>
                <a:latin typeface="Times New Roman" pitchFamily="18" charset="0"/>
                <a:ea typeface="ＭＳ Ｐゴシック" pitchFamily="-109" charset="-128"/>
              </a:defRPr>
            </a:lvl4pPr>
            <a:lvl5pPr marL="2057400" indent="-228600" eaLnBrk="0" hangingPunct="0">
              <a:defRPr>
                <a:solidFill>
                  <a:schemeClr val="tx1"/>
                </a:solidFill>
                <a:latin typeface="Times New Roman" pitchFamily="18" charset="0"/>
                <a:ea typeface="ＭＳ Ｐゴシック" pitchFamily="-109" charset="-128"/>
              </a:defRPr>
            </a:lvl5pPr>
            <a:lvl6pPr marL="25146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29718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4290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38862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fld id="{E14713C5-EAAF-49FD-B9C7-93289189A8E6}" type="slidenum">
              <a:rPr lang="en-US" sz="900">
                <a:latin typeface="Arial" charset="0"/>
              </a:rPr>
              <a:pPr eaLnBrk="1" hangingPunct="1"/>
              <a:t>53</a:t>
            </a:fld>
            <a:endParaRPr lang="en-US" sz="900">
              <a:latin typeface="Arial" charset="0"/>
            </a:endParaRPr>
          </a:p>
        </p:txBody>
      </p:sp>
    </p:spTree>
    <p:extLst>
      <p:ext uri="{BB962C8B-B14F-4D97-AF65-F5344CB8AC3E}">
        <p14:creationId xmlns:p14="http://schemas.microsoft.com/office/powerpoint/2010/main" val="41920144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fade">
                                      <p:cBhvr>
                                        <p:cTn id="7" dur="2000"/>
                                        <p:tgtEl>
                                          <p:spTgt spid="1433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338">
                                            <p:txEl>
                                              <p:pRg st="1" end="1"/>
                                            </p:txEl>
                                          </p:spTgt>
                                        </p:tgtEl>
                                        <p:attrNameLst>
                                          <p:attrName>style.visibility</p:attrName>
                                        </p:attrNameLst>
                                      </p:cBhvr>
                                      <p:to>
                                        <p:strVal val="visible"/>
                                      </p:to>
                                    </p:set>
                                    <p:animEffect transition="in" filter="fade">
                                      <p:cBhvr>
                                        <p:cTn id="12" dur="2000"/>
                                        <p:tgtEl>
                                          <p:spTgt spid="1433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338">
                                            <p:txEl>
                                              <p:pRg st="2" end="2"/>
                                            </p:txEl>
                                          </p:spTgt>
                                        </p:tgtEl>
                                        <p:attrNameLst>
                                          <p:attrName>style.visibility</p:attrName>
                                        </p:attrNameLst>
                                      </p:cBhvr>
                                      <p:to>
                                        <p:strVal val="visible"/>
                                      </p:to>
                                    </p:set>
                                    <p:animEffect transition="in" filter="fade">
                                      <p:cBhvr>
                                        <p:cTn id="17" dur="2000"/>
                                        <p:tgtEl>
                                          <p:spTgt spid="1433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338">
                                            <p:txEl>
                                              <p:pRg st="3" end="3"/>
                                            </p:txEl>
                                          </p:spTgt>
                                        </p:tgtEl>
                                        <p:attrNameLst>
                                          <p:attrName>style.visibility</p:attrName>
                                        </p:attrNameLst>
                                      </p:cBhvr>
                                      <p:to>
                                        <p:strVal val="visible"/>
                                      </p:to>
                                    </p:set>
                                    <p:animEffect transition="in" filter="fade">
                                      <p:cBhvr>
                                        <p:cTn id="22" dur="2000"/>
                                        <p:tgtEl>
                                          <p:spTgt spid="14338">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338">
                                            <p:txEl>
                                              <p:pRg st="4" end="4"/>
                                            </p:txEl>
                                          </p:spTgt>
                                        </p:tgtEl>
                                        <p:attrNameLst>
                                          <p:attrName>style.visibility</p:attrName>
                                        </p:attrNameLst>
                                      </p:cBhvr>
                                      <p:to>
                                        <p:strVal val="visible"/>
                                      </p:to>
                                    </p:set>
                                    <p:animEffect transition="in" filter="fade">
                                      <p:cBhvr>
                                        <p:cTn id="27" dur="2000"/>
                                        <p:tgtEl>
                                          <p:spTgt spid="14338">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338">
                                            <p:txEl>
                                              <p:pRg st="5" end="5"/>
                                            </p:txEl>
                                          </p:spTgt>
                                        </p:tgtEl>
                                        <p:attrNameLst>
                                          <p:attrName>style.visibility</p:attrName>
                                        </p:attrNameLst>
                                      </p:cBhvr>
                                      <p:to>
                                        <p:strVal val="visible"/>
                                      </p:to>
                                    </p:set>
                                    <p:animEffect transition="in" filter="fade">
                                      <p:cBhvr>
                                        <p:cTn id="32" dur="2000"/>
                                        <p:tgtEl>
                                          <p:spTgt spid="14338">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338">
                                            <p:txEl>
                                              <p:pRg st="6" end="6"/>
                                            </p:txEl>
                                          </p:spTgt>
                                        </p:tgtEl>
                                        <p:attrNameLst>
                                          <p:attrName>style.visibility</p:attrName>
                                        </p:attrNameLst>
                                      </p:cBhvr>
                                      <p:to>
                                        <p:strVal val="visible"/>
                                      </p:to>
                                    </p:set>
                                    <p:animEffect transition="in" filter="fade">
                                      <p:cBhvr>
                                        <p:cTn id="37" dur="2000"/>
                                        <p:tgtEl>
                                          <p:spTgt spid="1433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10"/>
          <p:cNvSpPr>
            <a:spLocks noGrp="1"/>
          </p:cNvSpPr>
          <p:nvPr>
            <p:ph idx="1"/>
          </p:nvPr>
        </p:nvSpPr>
        <p:spPr/>
        <p:txBody>
          <a:bodyPr/>
          <a:lstStyle/>
          <a:p>
            <a:endParaRPr lang="en-US" smtClean="0"/>
          </a:p>
        </p:txBody>
      </p:sp>
      <p:sp>
        <p:nvSpPr>
          <p:cNvPr id="15363" name="Title 1"/>
          <p:cNvSpPr>
            <a:spLocks noGrp="1"/>
          </p:cNvSpPr>
          <p:nvPr>
            <p:ph type="title"/>
          </p:nvPr>
        </p:nvSpPr>
        <p:spPr>
          <a:xfrm>
            <a:off x="230188" y="187325"/>
            <a:ext cx="8691562" cy="879475"/>
          </a:xfrm>
          <a:noFill/>
        </p:spPr>
        <p:txBody>
          <a:bodyPr/>
          <a:lstStyle/>
          <a:p>
            <a:endParaRPr lang="en-US" smtClean="0"/>
          </a:p>
        </p:txBody>
      </p:sp>
      <p:sp>
        <p:nvSpPr>
          <p:cNvPr id="15364" name="Slide Number Placeholder 3"/>
          <p:cNvSpPr>
            <a:spLocks noGrp="1"/>
          </p:cNvSpPr>
          <p:nvPr>
            <p:ph type="sldNum" sz="quarter" idx="10"/>
          </p:nvPr>
        </p:nvSpPr>
        <p:spPr bwMode="auto">
          <a:xfrm>
            <a:off x="112713" y="6483350"/>
            <a:ext cx="509587"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itchFamily="18" charset="0"/>
                <a:ea typeface="ＭＳ Ｐゴシック" pitchFamily="-109" charset="-128"/>
              </a:defRPr>
            </a:lvl1pPr>
            <a:lvl2pPr marL="742950" indent="-285750" eaLnBrk="0" hangingPunct="0">
              <a:defRPr>
                <a:solidFill>
                  <a:schemeClr val="tx1"/>
                </a:solidFill>
                <a:latin typeface="Times New Roman" pitchFamily="18" charset="0"/>
                <a:ea typeface="ＭＳ Ｐゴシック" pitchFamily="-109" charset="-128"/>
              </a:defRPr>
            </a:lvl2pPr>
            <a:lvl3pPr marL="1143000" indent="-228600" eaLnBrk="0" hangingPunct="0">
              <a:defRPr>
                <a:solidFill>
                  <a:schemeClr val="tx1"/>
                </a:solidFill>
                <a:latin typeface="Times New Roman" pitchFamily="18" charset="0"/>
                <a:ea typeface="ＭＳ Ｐゴシック" pitchFamily="-109" charset="-128"/>
              </a:defRPr>
            </a:lvl3pPr>
            <a:lvl4pPr marL="1600200" indent="-228600" eaLnBrk="0" hangingPunct="0">
              <a:defRPr>
                <a:solidFill>
                  <a:schemeClr val="tx1"/>
                </a:solidFill>
                <a:latin typeface="Times New Roman" pitchFamily="18" charset="0"/>
                <a:ea typeface="ＭＳ Ｐゴシック" pitchFamily="-109" charset="-128"/>
              </a:defRPr>
            </a:lvl4pPr>
            <a:lvl5pPr marL="2057400" indent="-228600" eaLnBrk="0" hangingPunct="0">
              <a:defRPr>
                <a:solidFill>
                  <a:schemeClr val="tx1"/>
                </a:solidFill>
                <a:latin typeface="Times New Roman" pitchFamily="18" charset="0"/>
                <a:ea typeface="ＭＳ Ｐゴシック" pitchFamily="-109" charset="-128"/>
              </a:defRPr>
            </a:lvl5pPr>
            <a:lvl6pPr marL="25146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29718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4290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38862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algn="l" eaLnBrk="1" hangingPunct="1"/>
            <a:fld id="{A7BCEBCB-FF25-43B0-BEBA-DCF7EFF26FDA}" type="slidenum">
              <a:rPr lang="en-US" smtClean="0">
                <a:latin typeface="Arial" charset="0"/>
              </a:rPr>
              <a:pPr algn="l" eaLnBrk="1" hangingPunct="1"/>
              <a:t>54</a:t>
            </a:fld>
            <a:endParaRPr lang="en-US" smtClean="0">
              <a:latin typeface="Arial" charset="0"/>
            </a:endParaRPr>
          </a:p>
        </p:txBody>
      </p:sp>
      <p:sp>
        <p:nvSpPr>
          <p:cNvPr id="12" name="Rectangle 11"/>
          <p:cNvSpPr/>
          <p:nvPr/>
        </p:nvSpPr>
        <p:spPr bwMode="gray">
          <a:xfrm>
            <a:off x="0" y="5561013"/>
            <a:ext cx="9144000" cy="12969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5366" name="Picture 4" descr="DunnAlan1972_NewYorker_Fire_Alarm_False_Alarm"/>
          <p:cNvPicPr>
            <a:picLocks noChangeAspect="1" noChangeArrowheads="1"/>
          </p:cNvPicPr>
          <p:nvPr/>
        </p:nvPicPr>
        <p:blipFill>
          <a:blip r:embed="rId3">
            <a:extLst>
              <a:ext uri="{28A0092B-C50C-407E-A947-70E740481C1C}">
                <a14:useLocalDpi xmlns:a14="http://schemas.microsoft.com/office/drawing/2010/main" val="0"/>
              </a:ext>
            </a:extLst>
          </a:blip>
          <a:srcRect t="2499"/>
          <a:stretch>
            <a:fillRect/>
          </a:stretch>
        </p:blipFill>
        <p:spPr bwMode="auto">
          <a:xfrm>
            <a:off x="1868488" y="0"/>
            <a:ext cx="448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1"/>
          <p:cNvGrpSpPr>
            <a:grpSpLocks/>
          </p:cNvGrpSpPr>
          <p:nvPr/>
        </p:nvGrpSpPr>
        <p:grpSpPr bwMode="auto">
          <a:xfrm>
            <a:off x="3457575" y="2195513"/>
            <a:ext cx="3871913" cy="793750"/>
            <a:chOff x="1611" y="1883"/>
            <a:chExt cx="2439" cy="500"/>
          </a:xfrm>
        </p:grpSpPr>
        <p:sp>
          <p:nvSpPr>
            <p:cNvPr id="15369" name="Rectangle 7"/>
            <p:cNvSpPr>
              <a:spLocks noChangeArrowheads="1"/>
            </p:cNvSpPr>
            <p:nvPr/>
          </p:nvSpPr>
          <p:spPr bwMode="auto">
            <a:xfrm flipH="1">
              <a:off x="1611" y="2104"/>
              <a:ext cx="701" cy="5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2000">
                <a:latin typeface="+mn-lt"/>
              </a:endParaRPr>
            </a:p>
          </p:txBody>
        </p:sp>
        <p:sp>
          <p:nvSpPr>
            <p:cNvPr id="15370" name="Line 8"/>
            <p:cNvSpPr>
              <a:spLocks noChangeShapeType="1"/>
            </p:cNvSpPr>
            <p:nvPr/>
          </p:nvSpPr>
          <p:spPr bwMode="auto">
            <a:xfrm flipH="1">
              <a:off x="1638" y="2132"/>
              <a:ext cx="666" cy="0"/>
            </a:xfrm>
            <a:prstGeom prst="line">
              <a:avLst/>
            </a:prstGeom>
            <a:noFill/>
            <a:ln w="31750">
              <a:solidFill>
                <a:srgbClr val="FF3300"/>
              </a:solidFill>
              <a:prstDash val="dash"/>
              <a:round/>
              <a:headEnd/>
              <a:tailEnd/>
            </a:ln>
            <a:extLst>
              <a:ext uri="{909E8E84-426E-40DD-AFC4-6F175D3DCCD1}">
                <a14:hiddenFill xmlns:a14="http://schemas.microsoft.com/office/drawing/2010/main">
                  <a:noFill/>
                </a14:hiddenFill>
              </a:ext>
            </a:extLst>
          </p:spPr>
          <p:txBody>
            <a:bodyPr/>
            <a:lstStyle/>
            <a:p>
              <a:endParaRPr lang="en-US" sz="2000">
                <a:latin typeface="+mn-lt"/>
              </a:endParaRPr>
            </a:p>
          </p:txBody>
        </p:sp>
        <p:sp>
          <p:nvSpPr>
            <p:cNvPr id="15371" name="AutoShape 9"/>
            <p:cNvSpPr>
              <a:spLocks noChangeArrowheads="1"/>
            </p:cNvSpPr>
            <p:nvPr/>
          </p:nvSpPr>
          <p:spPr bwMode="auto">
            <a:xfrm flipH="1">
              <a:off x="2398" y="1883"/>
              <a:ext cx="1652" cy="500"/>
            </a:xfrm>
            <a:prstGeom prst="rightArrow">
              <a:avLst>
                <a:gd name="adj1" fmla="val 50000"/>
                <a:gd name="adj2" fmla="val 82600"/>
              </a:avLst>
            </a:prstGeom>
            <a:solidFill>
              <a:schemeClr val="bg1"/>
            </a:solidFill>
            <a:ln w="31750">
              <a:solidFill>
                <a:srgbClr val="FF0000"/>
              </a:solidFill>
              <a:miter lim="800000"/>
              <a:headEnd/>
              <a:tailEnd/>
            </a:ln>
          </p:spPr>
          <p:txBody>
            <a:bodyPr wrap="none" anchor="ctr"/>
            <a:lstStyle/>
            <a:p>
              <a:pPr algn="ctr"/>
              <a:r>
                <a:rPr lang="en-US" sz="2000" b="1">
                  <a:solidFill>
                    <a:srgbClr val="FF3300"/>
                  </a:solidFill>
                  <a:latin typeface="+mn-lt"/>
                </a:rPr>
                <a:t>Decision Threshold</a:t>
              </a:r>
            </a:p>
          </p:txBody>
        </p:sp>
      </p:grpSp>
      <p:sp>
        <p:nvSpPr>
          <p:cNvPr id="15368" name="Text Box 10"/>
          <p:cNvSpPr txBox="1">
            <a:spLocks noChangeArrowheads="1"/>
          </p:cNvSpPr>
          <p:nvPr/>
        </p:nvSpPr>
        <p:spPr bwMode="auto">
          <a:xfrm>
            <a:off x="2189163" y="6491288"/>
            <a:ext cx="43021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ea typeface="ＭＳ Ｐゴシック" pitchFamily="-109" charset="-128"/>
              </a:defRPr>
            </a:lvl1pPr>
            <a:lvl2pPr marL="742950" indent="-285750" eaLnBrk="0" hangingPunct="0">
              <a:defRPr>
                <a:solidFill>
                  <a:schemeClr val="tx1"/>
                </a:solidFill>
                <a:latin typeface="Times New Roman" pitchFamily="18" charset="0"/>
                <a:ea typeface="ＭＳ Ｐゴシック" pitchFamily="-109" charset="-128"/>
              </a:defRPr>
            </a:lvl2pPr>
            <a:lvl3pPr marL="1143000" indent="-228600" eaLnBrk="0" hangingPunct="0">
              <a:defRPr>
                <a:solidFill>
                  <a:schemeClr val="tx1"/>
                </a:solidFill>
                <a:latin typeface="Times New Roman" pitchFamily="18" charset="0"/>
                <a:ea typeface="ＭＳ Ｐゴシック" pitchFamily="-109" charset="-128"/>
              </a:defRPr>
            </a:lvl3pPr>
            <a:lvl4pPr marL="1600200" indent="-228600" eaLnBrk="0" hangingPunct="0">
              <a:defRPr>
                <a:solidFill>
                  <a:schemeClr val="tx1"/>
                </a:solidFill>
                <a:latin typeface="Times New Roman" pitchFamily="18" charset="0"/>
                <a:ea typeface="ＭＳ Ｐゴシック" pitchFamily="-109" charset="-128"/>
              </a:defRPr>
            </a:lvl4pPr>
            <a:lvl5pPr marL="2057400" indent="-228600" eaLnBrk="0" hangingPunct="0">
              <a:defRPr>
                <a:solidFill>
                  <a:schemeClr val="tx1"/>
                </a:solidFill>
                <a:latin typeface="Times New Roman" pitchFamily="18" charset="0"/>
                <a:ea typeface="ＭＳ Ｐゴシック" pitchFamily="-109" charset="-128"/>
              </a:defRPr>
            </a:lvl5pPr>
            <a:lvl6pPr marL="25146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29718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4290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38862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algn="ctr" eaLnBrk="1" hangingPunct="1">
              <a:spcBef>
                <a:spcPct val="50000"/>
              </a:spcBef>
            </a:pPr>
            <a:r>
              <a:rPr lang="en-US"/>
              <a:t>Alan Dunn in </a:t>
            </a:r>
            <a:r>
              <a:rPr lang="en-US" i="1"/>
              <a:t>The New Yorker </a:t>
            </a:r>
            <a:r>
              <a:rPr lang="en-US"/>
              <a:t>(1972)</a:t>
            </a:r>
          </a:p>
        </p:txBody>
      </p:sp>
    </p:spTree>
    <p:extLst>
      <p:ext uri="{BB962C8B-B14F-4D97-AF65-F5344CB8AC3E}">
        <p14:creationId xmlns:p14="http://schemas.microsoft.com/office/powerpoint/2010/main" val="15511554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itchFamily="18" charset="0"/>
                <a:ea typeface="ＭＳ Ｐゴシック" pitchFamily="-109" charset="-128"/>
              </a:defRPr>
            </a:lvl1pPr>
            <a:lvl2pPr marL="742950" indent="-285750" eaLnBrk="0" hangingPunct="0">
              <a:defRPr>
                <a:solidFill>
                  <a:schemeClr val="tx1"/>
                </a:solidFill>
                <a:latin typeface="Times New Roman" pitchFamily="18" charset="0"/>
                <a:ea typeface="ＭＳ Ｐゴシック" pitchFamily="-109" charset="-128"/>
              </a:defRPr>
            </a:lvl2pPr>
            <a:lvl3pPr marL="1143000" indent="-228600" eaLnBrk="0" hangingPunct="0">
              <a:defRPr>
                <a:solidFill>
                  <a:schemeClr val="tx1"/>
                </a:solidFill>
                <a:latin typeface="Times New Roman" pitchFamily="18" charset="0"/>
                <a:ea typeface="ＭＳ Ｐゴシック" pitchFamily="-109" charset="-128"/>
              </a:defRPr>
            </a:lvl3pPr>
            <a:lvl4pPr marL="1600200" indent="-228600" eaLnBrk="0" hangingPunct="0">
              <a:defRPr>
                <a:solidFill>
                  <a:schemeClr val="tx1"/>
                </a:solidFill>
                <a:latin typeface="Times New Roman" pitchFamily="18" charset="0"/>
                <a:ea typeface="ＭＳ Ｐゴシック" pitchFamily="-109" charset="-128"/>
              </a:defRPr>
            </a:lvl4pPr>
            <a:lvl5pPr marL="2057400" indent="-228600" eaLnBrk="0" hangingPunct="0">
              <a:defRPr>
                <a:solidFill>
                  <a:schemeClr val="tx1"/>
                </a:solidFill>
                <a:latin typeface="Times New Roman" pitchFamily="18" charset="0"/>
                <a:ea typeface="ＭＳ Ｐゴシック" pitchFamily="-109" charset="-128"/>
              </a:defRPr>
            </a:lvl5pPr>
            <a:lvl6pPr marL="25146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29718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4290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38862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algn="l" eaLnBrk="1" hangingPunct="1"/>
            <a:fld id="{3159615F-AA23-4D55-BC19-FCA3F9DD5AB2}" type="slidenum">
              <a:rPr lang="en-US" smtClean="0">
                <a:latin typeface="Arial" charset="0"/>
              </a:rPr>
              <a:pPr algn="l" eaLnBrk="1" hangingPunct="1"/>
              <a:t>55</a:t>
            </a:fld>
            <a:endParaRPr lang="en-US" smtClean="0">
              <a:latin typeface="Arial" charset="0"/>
            </a:endParaRPr>
          </a:p>
        </p:txBody>
      </p:sp>
      <p:pic>
        <p:nvPicPr>
          <p:cNvPr id="16387" name="Picture 23" descr="Picture5.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94013" y="-354013"/>
            <a:ext cx="3302000" cy="742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p:cNvSpPr txBox="1">
            <a:spLocks noChangeArrowheads="1"/>
          </p:cNvSpPr>
          <p:nvPr/>
        </p:nvSpPr>
        <p:spPr bwMode="gray">
          <a:xfrm>
            <a:off x="4033838" y="1074738"/>
            <a:ext cx="3810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 tIns="18288" rIns="18288" bIns="18288">
            <a:spAutoFit/>
          </a:bodyPr>
          <a:lstStyle>
            <a:lvl1pPr eaLnBrk="0" hangingPunct="0">
              <a:defRPr>
                <a:solidFill>
                  <a:schemeClr val="tx1"/>
                </a:solidFill>
                <a:latin typeface="Times New Roman" pitchFamily="18" charset="0"/>
                <a:ea typeface="ＭＳ Ｐゴシック" pitchFamily="-109" charset="-128"/>
              </a:defRPr>
            </a:lvl1pPr>
            <a:lvl2pPr marL="742950" indent="-285750" eaLnBrk="0" hangingPunct="0">
              <a:defRPr>
                <a:solidFill>
                  <a:schemeClr val="tx1"/>
                </a:solidFill>
                <a:latin typeface="Times New Roman" pitchFamily="18" charset="0"/>
                <a:ea typeface="ＭＳ Ｐゴシック" pitchFamily="-109" charset="-128"/>
              </a:defRPr>
            </a:lvl2pPr>
            <a:lvl3pPr marL="1143000" indent="-228600" eaLnBrk="0" hangingPunct="0">
              <a:defRPr>
                <a:solidFill>
                  <a:schemeClr val="tx1"/>
                </a:solidFill>
                <a:latin typeface="Times New Roman" pitchFamily="18" charset="0"/>
                <a:ea typeface="ＭＳ Ｐゴシック" pitchFamily="-109" charset="-128"/>
              </a:defRPr>
            </a:lvl3pPr>
            <a:lvl4pPr marL="1600200" indent="-228600" eaLnBrk="0" hangingPunct="0">
              <a:defRPr>
                <a:solidFill>
                  <a:schemeClr val="tx1"/>
                </a:solidFill>
                <a:latin typeface="Times New Roman" pitchFamily="18" charset="0"/>
                <a:ea typeface="ＭＳ Ｐゴシック" pitchFamily="-109" charset="-128"/>
              </a:defRPr>
            </a:lvl4pPr>
            <a:lvl5pPr marL="2057400" indent="-228600" eaLnBrk="0" hangingPunct="0">
              <a:defRPr>
                <a:solidFill>
                  <a:schemeClr val="tx1"/>
                </a:solidFill>
                <a:latin typeface="Times New Roman" pitchFamily="18" charset="0"/>
                <a:ea typeface="ＭＳ Ｐゴシック" pitchFamily="-109" charset="-128"/>
              </a:defRPr>
            </a:lvl5pPr>
            <a:lvl6pPr marL="25146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29718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4290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38862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algn="ctr" eaLnBrk="1" hangingPunct="1"/>
            <a:r>
              <a:rPr lang="en-US" sz="1100" b="1" i="1">
                <a:solidFill>
                  <a:srgbClr val="0070C0"/>
                </a:solidFill>
                <a:latin typeface="Symbol" pitchFamily="18" charset="2"/>
              </a:rPr>
              <a:t>MDA</a:t>
            </a:r>
          </a:p>
          <a:p>
            <a:pPr algn="ctr" eaLnBrk="1" hangingPunct="1"/>
            <a:r>
              <a:rPr lang="en-US" sz="1100" b="1" i="1">
                <a:solidFill>
                  <a:srgbClr val="0070C0"/>
                </a:solidFill>
                <a:latin typeface="Symbol" pitchFamily="18" charset="2"/>
              </a:rPr>
              <a:t>(mda)</a:t>
            </a:r>
          </a:p>
        </p:txBody>
      </p:sp>
      <p:sp>
        <p:nvSpPr>
          <p:cNvPr id="18" name="TextBox 17"/>
          <p:cNvSpPr txBox="1"/>
          <p:nvPr/>
        </p:nvSpPr>
        <p:spPr bwMode="gray">
          <a:xfrm>
            <a:off x="4086225" y="3609975"/>
            <a:ext cx="381000" cy="206375"/>
          </a:xfrm>
          <a:prstGeom prst="rect">
            <a:avLst/>
          </a:prstGeom>
          <a:noFill/>
        </p:spPr>
        <p:txBody>
          <a:bodyPr lIns="18288" tIns="18288" rIns="18288" bIns="18288">
            <a:spAutoFit/>
          </a:bodyPr>
          <a:lstStyle/>
          <a:p>
            <a:pPr algn="ctr">
              <a:defRPr/>
            </a:pPr>
            <a:r>
              <a:rPr lang="en-US" sz="1100" b="1" i="1" dirty="0">
                <a:solidFill>
                  <a:srgbClr val="FF0000"/>
                </a:solidFill>
                <a:latin typeface="+mn-lt"/>
              </a:rPr>
              <a:t>DL</a:t>
            </a:r>
          </a:p>
        </p:txBody>
      </p:sp>
      <p:sp>
        <p:nvSpPr>
          <p:cNvPr id="19" name="TextBox 18"/>
          <p:cNvSpPr txBox="1"/>
          <p:nvPr/>
        </p:nvSpPr>
        <p:spPr bwMode="gray">
          <a:xfrm>
            <a:off x="4171950" y="4533900"/>
            <a:ext cx="381000" cy="169863"/>
          </a:xfrm>
          <a:prstGeom prst="rect">
            <a:avLst/>
          </a:prstGeom>
          <a:noFill/>
        </p:spPr>
        <p:txBody>
          <a:bodyPr lIns="0" tIns="0" rIns="0" bIns="0">
            <a:spAutoFit/>
          </a:bodyPr>
          <a:lstStyle/>
          <a:p>
            <a:pPr algn="ctr">
              <a:defRPr/>
            </a:pPr>
            <a:r>
              <a:rPr lang="en-US" sz="1100" b="1" i="1" dirty="0">
                <a:solidFill>
                  <a:srgbClr val="FF0000"/>
                </a:solidFill>
                <a:latin typeface="+mn-lt"/>
              </a:rPr>
              <a:t>noise</a:t>
            </a:r>
          </a:p>
        </p:txBody>
      </p:sp>
      <p:sp>
        <p:nvSpPr>
          <p:cNvPr id="15369" name="Rectangle 7"/>
          <p:cNvSpPr>
            <a:spLocks noChangeArrowheads="1"/>
          </p:cNvSpPr>
          <p:nvPr/>
        </p:nvSpPr>
        <p:spPr bwMode="auto">
          <a:xfrm flipH="1">
            <a:off x="3898900" y="3883025"/>
            <a:ext cx="1138238" cy="936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5371" name="AutoShape 9"/>
          <p:cNvSpPr>
            <a:spLocks noChangeArrowheads="1"/>
          </p:cNvSpPr>
          <p:nvPr/>
        </p:nvSpPr>
        <p:spPr bwMode="auto">
          <a:xfrm flipH="1">
            <a:off x="5175250" y="3513138"/>
            <a:ext cx="2682875" cy="838200"/>
          </a:xfrm>
          <a:prstGeom prst="rightArrow">
            <a:avLst>
              <a:gd name="adj1" fmla="val 50000"/>
              <a:gd name="adj2" fmla="val 82583"/>
            </a:avLst>
          </a:prstGeom>
          <a:solidFill>
            <a:schemeClr val="bg1"/>
          </a:solidFill>
          <a:ln w="31750">
            <a:solidFill>
              <a:srgbClr val="FF0000"/>
            </a:solidFill>
            <a:miter lim="800000"/>
            <a:headEnd/>
            <a:tailEnd/>
          </a:ln>
        </p:spPr>
        <p:txBody>
          <a:bodyPr wrap="none" anchor="ctr"/>
          <a:lstStyle/>
          <a:p>
            <a:pPr algn="ctr"/>
            <a:r>
              <a:rPr lang="en-US" sz="1800" b="1">
                <a:solidFill>
                  <a:srgbClr val="FF3300"/>
                </a:solidFill>
                <a:latin typeface="+mn-lt"/>
              </a:rPr>
              <a:t>Decision Threshold</a:t>
            </a:r>
          </a:p>
        </p:txBody>
      </p:sp>
      <p:grpSp>
        <p:nvGrpSpPr>
          <p:cNvPr id="2" name="Group 11"/>
          <p:cNvGrpSpPr>
            <a:grpSpLocks/>
          </p:cNvGrpSpPr>
          <p:nvPr/>
        </p:nvGrpSpPr>
        <p:grpSpPr bwMode="auto">
          <a:xfrm>
            <a:off x="3959225" y="1187450"/>
            <a:ext cx="4775200" cy="793750"/>
            <a:chOff x="1611" y="1883"/>
            <a:chExt cx="3008" cy="500"/>
          </a:xfrm>
        </p:grpSpPr>
        <p:sp>
          <p:nvSpPr>
            <p:cNvPr id="16399" name="Rectangle 7"/>
            <p:cNvSpPr>
              <a:spLocks noChangeArrowheads="1"/>
            </p:cNvSpPr>
            <p:nvPr/>
          </p:nvSpPr>
          <p:spPr bwMode="auto">
            <a:xfrm flipH="1">
              <a:off x="1611" y="2104"/>
              <a:ext cx="701" cy="5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solidFill>
                  <a:srgbClr val="0070C0"/>
                </a:solidFill>
                <a:latin typeface="+mn-lt"/>
              </a:endParaRPr>
            </a:p>
          </p:txBody>
        </p:sp>
        <p:sp>
          <p:nvSpPr>
            <p:cNvPr id="16400" name="Line 8"/>
            <p:cNvSpPr>
              <a:spLocks noChangeShapeType="1"/>
            </p:cNvSpPr>
            <p:nvPr/>
          </p:nvSpPr>
          <p:spPr bwMode="auto">
            <a:xfrm flipH="1">
              <a:off x="1638" y="2132"/>
              <a:ext cx="666" cy="0"/>
            </a:xfrm>
            <a:prstGeom prst="line">
              <a:avLst/>
            </a:prstGeom>
            <a:noFill/>
            <a:ln w="31750">
              <a:solidFill>
                <a:srgbClr val="0070C0"/>
              </a:solidFill>
              <a:prstDash val="dash"/>
              <a:round/>
              <a:headEnd/>
              <a:tailEnd/>
            </a:ln>
            <a:extLst>
              <a:ext uri="{909E8E84-426E-40DD-AFC4-6F175D3DCCD1}">
                <a14:hiddenFill xmlns:a14="http://schemas.microsoft.com/office/drawing/2010/main">
                  <a:noFill/>
                </a14:hiddenFill>
              </a:ext>
            </a:extLst>
          </p:spPr>
          <p:txBody>
            <a:bodyPr/>
            <a:lstStyle/>
            <a:p>
              <a:endParaRPr lang="en-US" sz="1800">
                <a:latin typeface="+mn-lt"/>
              </a:endParaRPr>
            </a:p>
          </p:txBody>
        </p:sp>
        <p:sp>
          <p:nvSpPr>
            <p:cNvPr id="16401" name="AutoShape 9"/>
            <p:cNvSpPr>
              <a:spLocks noChangeArrowheads="1"/>
            </p:cNvSpPr>
            <p:nvPr/>
          </p:nvSpPr>
          <p:spPr bwMode="auto">
            <a:xfrm flipH="1">
              <a:off x="2398" y="1883"/>
              <a:ext cx="2221" cy="500"/>
            </a:xfrm>
            <a:prstGeom prst="rightArrow">
              <a:avLst>
                <a:gd name="adj1" fmla="val 50000"/>
                <a:gd name="adj2" fmla="val 82609"/>
              </a:avLst>
            </a:prstGeom>
            <a:solidFill>
              <a:schemeClr val="bg1"/>
            </a:solidFill>
            <a:ln w="31750">
              <a:solidFill>
                <a:srgbClr val="0070C0"/>
              </a:solidFill>
              <a:miter lim="800000"/>
              <a:headEnd/>
              <a:tailEnd/>
            </a:ln>
          </p:spPr>
          <p:txBody>
            <a:bodyPr wrap="none" anchor="ctr"/>
            <a:lstStyle/>
            <a:p>
              <a:pPr algn="ctr"/>
              <a:r>
                <a:rPr lang="en-US" sz="1800" b="1">
                  <a:solidFill>
                    <a:srgbClr val="0070C0"/>
                  </a:solidFill>
                  <a:latin typeface="+mn-lt"/>
                </a:rPr>
                <a:t>Irrelevant After Measurement</a:t>
              </a:r>
            </a:p>
          </p:txBody>
        </p:sp>
      </p:grpSp>
      <p:sp>
        <p:nvSpPr>
          <p:cNvPr id="25" name="TextBox 24"/>
          <p:cNvSpPr txBox="1">
            <a:spLocks noChangeArrowheads="1"/>
          </p:cNvSpPr>
          <p:nvPr/>
        </p:nvSpPr>
        <p:spPr bwMode="auto">
          <a:xfrm>
            <a:off x="1577975" y="501650"/>
            <a:ext cx="21558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ea typeface="ＭＳ Ｐゴシック" pitchFamily="-109" charset="-128"/>
              </a:defRPr>
            </a:lvl1pPr>
            <a:lvl2pPr marL="742950" indent="-285750" eaLnBrk="0" hangingPunct="0">
              <a:defRPr>
                <a:solidFill>
                  <a:schemeClr val="tx1"/>
                </a:solidFill>
                <a:latin typeface="Times New Roman" pitchFamily="18" charset="0"/>
                <a:ea typeface="ＭＳ Ｐゴシック" pitchFamily="-109" charset="-128"/>
              </a:defRPr>
            </a:lvl2pPr>
            <a:lvl3pPr marL="1143000" indent="-228600" eaLnBrk="0" hangingPunct="0">
              <a:defRPr>
                <a:solidFill>
                  <a:schemeClr val="tx1"/>
                </a:solidFill>
                <a:latin typeface="Times New Roman" pitchFamily="18" charset="0"/>
                <a:ea typeface="ＭＳ Ｐゴシック" pitchFamily="-109" charset="-128"/>
              </a:defRPr>
            </a:lvl3pPr>
            <a:lvl4pPr marL="1600200" indent="-228600" eaLnBrk="0" hangingPunct="0">
              <a:defRPr>
                <a:solidFill>
                  <a:schemeClr val="tx1"/>
                </a:solidFill>
                <a:latin typeface="Times New Roman" pitchFamily="18" charset="0"/>
                <a:ea typeface="ＭＳ Ｐゴシック" pitchFamily="-109" charset="-128"/>
              </a:defRPr>
            </a:lvl4pPr>
            <a:lvl5pPr marL="2057400" indent="-228600" eaLnBrk="0" hangingPunct="0">
              <a:defRPr>
                <a:solidFill>
                  <a:schemeClr val="tx1"/>
                </a:solidFill>
                <a:latin typeface="Times New Roman" pitchFamily="18" charset="0"/>
                <a:ea typeface="ＭＳ Ｐゴシック" pitchFamily="-109" charset="-128"/>
              </a:defRPr>
            </a:lvl5pPr>
            <a:lvl6pPr marL="25146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29718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4290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38862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r>
              <a:rPr lang="en-US" sz="1800" b="1" dirty="0">
                <a:solidFill>
                  <a:srgbClr val="0070C0"/>
                </a:solidFill>
              </a:rPr>
              <a:t>No Handle to Pull!</a:t>
            </a:r>
          </a:p>
        </p:txBody>
      </p:sp>
      <p:sp>
        <p:nvSpPr>
          <p:cNvPr id="27" name="Freeform 26"/>
          <p:cNvSpPr/>
          <p:nvPr/>
        </p:nvSpPr>
        <p:spPr>
          <a:xfrm>
            <a:off x="2360613" y="806450"/>
            <a:ext cx="1782762" cy="255588"/>
          </a:xfrm>
          <a:custGeom>
            <a:avLst/>
            <a:gdLst>
              <a:gd name="connsiteX0" fmla="*/ 0 w 1671637"/>
              <a:gd name="connsiteY0" fmla="*/ 0 h 255588"/>
              <a:gd name="connsiteX1" fmla="*/ 721519 w 1671637"/>
              <a:gd name="connsiteY1" fmla="*/ 228600 h 255588"/>
              <a:gd name="connsiteX2" fmla="*/ 1671637 w 1671637"/>
              <a:gd name="connsiteY2" fmla="*/ 161925 h 255588"/>
            </a:gdLst>
            <a:ahLst/>
            <a:cxnLst>
              <a:cxn ang="0">
                <a:pos x="connsiteX0" y="connsiteY0"/>
              </a:cxn>
              <a:cxn ang="0">
                <a:pos x="connsiteX1" y="connsiteY1"/>
              </a:cxn>
              <a:cxn ang="0">
                <a:pos x="connsiteX2" y="connsiteY2"/>
              </a:cxn>
            </a:cxnLst>
            <a:rect l="l" t="t" r="r" b="b"/>
            <a:pathLst>
              <a:path w="1671637" h="255588">
                <a:moveTo>
                  <a:pt x="0" y="0"/>
                </a:moveTo>
                <a:cubicBezTo>
                  <a:pt x="221456" y="100806"/>
                  <a:pt x="442913" y="201613"/>
                  <a:pt x="721519" y="228600"/>
                </a:cubicBezTo>
                <a:cubicBezTo>
                  <a:pt x="1000125" y="255588"/>
                  <a:pt x="1335881" y="208756"/>
                  <a:pt x="1671637" y="161925"/>
                </a:cubicBezTo>
              </a:path>
            </a:pathLst>
          </a:custGeom>
          <a:ln w="25400">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29" name="TextBox 28"/>
          <p:cNvSpPr txBox="1">
            <a:spLocks noChangeArrowheads="1"/>
          </p:cNvSpPr>
          <p:nvPr/>
        </p:nvSpPr>
        <p:spPr bwMode="auto">
          <a:xfrm>
            <a:off x="1065213" y="3171825"/>
            <a:ext cx="25320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ea typeface="ＭＳ Ｐゴシック" pitchFamily="-109" charset="-128"/>
              </a:defRPr>
            </a:lvl1pPr>
            <a:lvl2pPr marL="742950" indent="-285750" eaLnBrk="0" hangingPunct="0">
              <a:defRPr>
                <a:solidFill>
                  <a:schemeClr val="tx1"/>
                </a:solidFill>
                <a:latin typeface="Times New Roman" pitchFamily="18" charset="0"/>
                <a:ea typeface="ＭＳ Ｐゴシック" pitchFamily="-109" charset="-128"/>
              </a:defRPr>
            </a:lvl2pPr>
            <a:lvl3pPr marL="1143000" indent="-228600" eaLnBrk="0" hangingPunct="0">
              <a:defRPr>
                <a:solidFill>
                  <a:schemeClr val="tx1"/>
                </a:solidFill>
                <a:latin typeface="Times New Roman" pitchFamily="18" charset="0"/>
                <a:ea typeface="ＭＳ Ｐゴシック" pitchFamily="-109" charset="-128"/>
              </a:defRPr>
            </a:lvl3pPr>
            <a:lvl4pPr marL="1600200" indent="-228600" eaLnBrk="0" hangingPunct="0">
              <a:defRPr>
                <a:solidFill>
                  <a:schemeClr val="tx1"/>
                </a:solidFill>
                <a:latin typeface="Times New Roman" pitchFamily="18" charset="0"/>
                <a:ea typeface="ＭＳ Ｐゴシック" pitchFamily="-109" charset="-128"/>
              </a:defRPr>
            </a:lvl4pPr>
            <a:lvl5pPr marL="2057400" indent="-228600" eaLnBrk="0" hangingPunct="0">
              <a:defRPr>
                <a:solidFill>
                  <a:schemeClr val="tx1"/>
                </a:solidFill>
                <a:latin typeface="Times New Roman" pitchFamily="18" charset="0"/>
                <a:ea typeface="ＭＳ Ｐゴシック" pitchFamily="-109" charset="-128"/>
              </a:defRPr>
            </a:lvl5pPr>
            <a:lvl6pPr marL="25146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29718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4290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38862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algn="ctr" eaLnBrk="1" hangingPunct="1"/>
            <a:r>
              <a:rPr lang="en-US" sz="1800" b="1" dirty="0">
                <a:solidFill>
                  <a:srgbClr val="00B050"/>
                </a:solidFill>
              </a:rPr>
              <a:t>Unlikely to be noise: Pull handle!</a:t>
            </a:r>
          </a:p>
        </p:txBody>
      </p:sp>
      <p:sp>
        <p:nvSpPr>
          <p:cNvPr id="30" name="TextBox 29"/>
          <p:cNvSpPr txBox="1">
            <a:spLocks noChangeArrowheads="1"/>
          </p:cNvSpPr>
          <p:nvPr/>
        </p:nvSpPr>
        <p:spPr bwMode="auto">
          <a:xfrm>
            <a:off x="1087438" y="4010025"/>
            <a:ext cx="25241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ea typeface="ＭＳ Ｐゴシック" pitchFamily="-109" charset="-128"/>
              </a:defRPr>
            </a:lvl1pPr>
            <a:lvl2pPr marL="742950" indent="-285750" eaLnBrk="0" hangingPunct="0">
              <a:defRPr>
                <a:solidFill>
                  <a:schemeClr val="tx1"/>
                </a:solidFill>
                <a:latin typeface="Times New Roman" pitchFamily="18" charset="0"/>
                <a:ea typeface="ＭＳ Ｐゴシック" pitchFamily="-109" charset="-128"/>
              </a:defRPr>
            </a:lvl2pPr>
            <a:lvl3pPr marL="1143000" indent="-228600" eaLnBrk="0" hangingPunct="0">
              <a:defRPr>
                <a:solidFill>
                  <a:schemeClr val="tx1"/>
                </a:solidFill>
                <a:latin typeface="Times New Roman" pitchFamily="18" charset="0"/>
                <a:ea typeface="ＭＳ Ｐゴシック" pitchFamily="-109" charset="-128"/>
              </a:defRPr>
            </a:lvl3pPr>
            <a:lvl4pPr marL="1600200" indent="-228600" eaLnBrk="0" hangingPunct="0">
              <a:defRPr>
                <a:solidFill>
                  <a:schemeClr val="tx1"/>
                </a:solidFill>
                <a:latin typeface="Times New Roman" pitchFamily="18" charset="0"/>
                <a:ea typeface="ＭＳ Ｐゴシック" pitchFamily="-109" charset="-128"/>
              </a:defRPr>
            </a:lvl4pPr>
            <a:lvl5pPr marL="2057400" indent="-228600" eaLnBrk="0" hangingPunct="0">
              <a:defRPr>
                <a:solidFill>
                  <a:schemeClr val="tx1"/>
                </a:solidFill>
                <a:latin typeface="Times New Roman" pitchFamily="18" charset="0"/>
                <a:ea typeface="ＭＳ Ｐゴシック" pitchFamily="-109" charset="-128"/>
              </a:defRPr>
            </a:lvl5pPr>
            <a:lvl6pPr marL="25146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29718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4290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38862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algn="ctr" eaLnBrk="1" hangingPunct="1"/>
            <a:r>
              <a:rPr lang="en-US" sz="1800" b="1" dirty="0">
                <a:solidFill>
                  <a:srgbClr val="FF0000"/>
                </a:solidFill>
              </a:rPr>
              <a:t>Too likely to be noise: Don’t pull handle.</a:t>
            </a:r>
          </a:p>
        </p:txBody>
      </p:sp>
      <p:cxnSp>
        <p:nvCxnSpPr>
          <p:cNvPr id="41" name="Straight Connector 40"/>
          <p:cNvCxnSpPr>
            <a:endCxn id="15369" idx="1"/>
          </p:cNvCxnSpPr>
          <p:nvPr/>
        </p:nvCxnSpPr>
        <p:spPr>
          <a:xfrm flipV="1">
            <a:off x="674688" y="3930650"/>
            <a:ext cx="4362450" cy="3175"/>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5244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0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2000"/>
                                        <p:tgtEl>
                                          <p:spTgt spid="19"/>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5371"/>
                                        </p:tgtEl>
                                        <p:attrNameLst>
                                          <p:attrName>style.visibility</p:attrName>
                                        </p:attrNameLst>
                                      </p:cBhvr>
                                      <p:to>
                                        <p:strVal val="visible"/>
                                      </p:to>
                                    </p:set>
                                    <p:animEffect transition="in" filter="fade">
                                      <p:cBhvr>
                                        <p:cTn id="15" dur="2000"/>
                                        <p:tgtEl>
                                          <p:spTgt spid="15371"/>
                                        </p:tgtEl>
                                      </p:cBhvr>
                                    </p:animEffect>
                                  </p:childTnLst>
                                </p:cTn>
                              </p:par>
                              <p:par>
                                <p:cTn id="16" presetID="10" presetClass="entr" presetSubtype="0" fill="hold" nodeType="with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fade">
                                      <p:cBhvr>
                                        <p:cTn id="18" dur="2000"/>
                                        <p:tgtEl>
                                          <p:spTgt spid="4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5369"/>
                                        </p:tgtEl>
                                        <p:attrNameLst>
                                          <p:attrName>style.visibility</p:attrName>
                                        </p:attrNameLst>
                                      </p:cBhvr>
                                      <p:to>
                                        <p:strVal val="visible"/>
                                      </p:to>
                                    </p:set>
                                    <p:animEffect transition="in" filter="fade">
                                      <p:cBhvr>
                                        <p:cTn id="21" dur="2000"/>
                                        <p:tgtEl>
                                          <p:spTgt spid="15369"/>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nodeType="clickEffect">
                                  <p:stCondLst>
                                    <p:cond delay="0"/>
                                  </p:stCondLst>
                                  <p:childTnLst>
                                    <p:set>
                                      <p:cBhvr>
                                        <p:cTn id="25" dur="1" fill="hold">
                                          <p:stCondLst>
                                            <p:cond delay="0"/>
                                          </p:stCondLst>
                                        </p:cTn>
                                        <p:tgtEl>
                                          <p:spTgt spid="30">
                                            <p:txEl>
                                              <p:pRg st="0" end="0"/>
                                            </p:txEl>
                                          </p:spTgt>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9"/>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27"/>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25"/>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2000"/>
                                        <p:tgtEl>
                                          <p:spTgt spid="17"/>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0" presetClass="entr" presetSubtype="0" fill="hold" nodeType="clickEffect">
                                  <p:stCondLst>
                                    <p:cond delay="0"/>
                                  </p:stCondLst>
                                  <p:childTnLst>
                                    <p:set>
                                      <p:cBhvr>
                                        <p:cTn id="44" dur="1" fill="hold">
                                          <p:stCondLst>
                                            <p:cond delay="0"/>
                                          </p:stCondLst>
                                        </p:cTn>
                                        <p:tgtEl>
                                          <p:spTgt spid="2"/>
                                        </p:tgtEl>
                                        <p:attrNameLst>
                                          <p:attrName>style.visibility</p:attrName>
                                        </p:attrNameLst>
                                      </p:cBhvr>
                                      <p:to>
                                        <p:strVal val="visible"/>
                                      </p:to>
                                    </p:set>
                                    <p:animEffect transition="in" filter="fade">
                                      <p:cBhvr>
                                        <p:cTn id="45"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15369" grpId="0" animBg="1"/>
      <p:bldP spid="15371" grpId="0" animBg="1"/>
      <p:bldP spid="25" grpId="0"/>
      <p:bldP spid="27" grpId="0" animBg="1"/>
      <p:bldP spid="29"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idx="4294967295"/>
          </p:nvPr>
        </p:nvSpPr>
        <p:spPr>
          <a:xfrm>
            <a:off x="230188" y="187325"/>
            <a:ext cx="8691562" cy="879475"/>
          </a:xfrm>
          <a:noFill/>
        </p:spPr>
        <p:txBody>
          <a:bodyPr/>
          <a:lstStyle/>
          <a:p>
            <a:r>
              <a:rPr lang="en-US" smtClean="0"/>
              <a:t>Conclusions</a:t>
            </a:r>
          </a:p>
        </p:txBody>
      </p:sp>
      <p:sp>
        <p:nvSpPr>
          <p:cNvPr id="17411" name="Slide Number Placeholder 3"/>
          <p:cNvSpPr txBox="1">
            <a:spLocks noGrp="1"/>
          </p:cNvSpPr>
          <p:nvPr/>
        </p:nvSpPr>
        <p:spPr bwMode="auto">
          <a:xfrm>
            <a:off x="112713" y="6483350"/>
            <a:ext cx="5095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itchFamily="18" charset="0"/>
                <a:ea typeface="ＭＳ Ｐゴシック" pitchFamily="-109" charset="-128"/>
              </a:defRPr>
            </a:lvl1pPr>
            <a:lvl2pPr marL="742950" indent="-285750" eaLnBrk="0" hangingPunct="0">
              <a:defRPr>
                <a:solidFill>
                  <a:schemeClr val="tx1"/>
                </a:solidFill>
                <a:latin typeface="Times New Roman" pitchFamily="18" charset="0"/>
                <a:ea typeface="ＭＳ Ｐゴシック" pitchFamily="-109" charset="-128"/>
              </a:defRPr>
            </a:lvl2pPr>
            <a:lvl3pPr marL="1143000" indent="-228600" eaLnBrk="0" hangingPunct="0">
              <a:defRPr>
                <a:solidFill>
                  <a:schemeClr val="tx1"/>
                </a:solidFill>
                <a:latin typeface="Times New Roman" pitchFamily="18" charset="0"/>
                <a:ea typeface="ＭＳ Ｐゴシック" pitchFamily="-109" charset="-128"/>
              </a:defRPr>
            </a:lvl3pPr>
            <a:lvl4pPr marL="1600200" indent="-228600" eaLnBrk="0" hangingPunct="0">
              <a:defRPr>
                <a:solidFill>
                  <a:schemeClr val="tx1"/>
                </a:solidFill>
                <a:latin typeface="Times New Roman" pitchFamily="18" charset="0"/>
                <a:ea typeface="ＭＳ Ｐゴシック" pitchFamily="-109" charset="-128"/>
              </a:defRPr>
            </a:lvl4pPr>
            <a:lvl5pPr marL="2057400" indent="-228600" eaLnBrk="0" hangingPunct="0">
              <a:defRPr>
                <a:solidFill>
                  <a:schemeClr val="tx1"/>
                </a:solidFill>
                <a:latin typeface="Times New Roman" pitchFamily="18" charset="0"/>
                <a:ea typeface="ＭＳ Ｐゴシック" pitchFamily="-109" charset="-128"/>
              </a:defRPr>
            </a:lvl5pPr>
            <a:lvl6pPr marL="25146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29718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4290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38862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fld id="{D1029699-AC4C-4EB2-9749-320E5D894C79}" type="slidenum">
              <a:rPr lang="en-US" sz="900">
                <a:latin typeface="Arial" charset="0"/>
              </a:rPr>
              <a:pPr eaLnBrk="1" hangingPunct="1"/>
              <a:t>56</a:t>
            </a:fld>
            <a:endParaRPr lang="en-US" sz="900">
              <a:latin typeface="Arial" charset="0"/>
            </a:endParaRPr>
          </a:p>
        </p:txBody>
      </p:sp>
      <p:sp>
        <p:nvSpPr>
          <p:cNvPr id="5" name="Rectangle 3"/>
          <p:cNvSpPr txBox="1">
            <a:spLocks noChangeArrowheads="1"/>
          </p:cNvSpPr>
          <p:nvPr/>
        </p:nvSpPr>
        <p:spPr bwMode="auto">
          <a:xfrm>
            <a:off x="201613" y="1019175"/>
            <a:ext cx="8942387" cy="5559425"/>
          </a:xfrm>
          <a:prstGeom prst="rect">
            <a:avLst/>
          </a:prstGeom>
          <a:noFill/>
          <a:ln w="9525">
            <a:noFill/>
            <a:miter lim="800000"/>
            <a:headEnd/>
            <a:tailEnd/>
          </a:ln>
        </p:spPr>
        <p:txBody>
          <a:bodyPr lIns="0" tIns="0" rIns="0" bIns="0"/>
          <a:lstStyle/>
          <a:p>
            <a:pPr marL="342900" indent="-342900" algn="l" eaLnBrk="0" hangingPunct="0">
              <a:lnSpc>
                <a:spcPct val="85000"/>
              </a:lnSpc>
              <a:spcBef>
                <a:spcPct val="30000"/>
              </a:spcBef>
              <a:buClr>
                <a:schemeClr val="folHlink"/>
              </a:buClr>
              <a:buFontTx/>
              <a:buBlip>
                <a:blip r:embed="rId3"/>
              </a:buBlip>
              <a:defRPr/>
            </a:pPr>
            <a:r>
              <a:rPr lang="en-US" sz="2800" kern="0" dirty="0">
                <a:latin typeface="+mn-lt"/>
              </a:rPr>
              <a:t>One frequently detects results that are less than the </a:t>
            </a:r>
            <a:r>
              <a:rPr lang="en-US" sz="2800" i="1" kern="0" dirty="0">
                <a:latin typeface="+mn-lt"/>
              </a:rPr>
              <a:t>MDA</a:t>
            </a:r>
            <a:r>
              <a:rPr lang="en-US" sz="2800" kern="0" dirty="0">
                <a:latin typeface="+mn-lt"/>
              </a:rPr>
              <a:t> but greater than the </a:t>
            </a:r>
            <a:r>
              <a:rPr lang="en-US" sz="2800" i="1" kern="0" dirty="0" smtClean="0">
                <a:latin typeface="+mn-lt"/>
              </a:rPr>
              <a:t>DT/DL</a:t>
            </a:r>
            <a:endParaRPr lang="en-US" sz="2800" kern="0" dirty="0">
              <a:latin typeface="+mn-lt"/>
            </a:endParaRPr>
          </a:p>
          <a:p>
            <a:pPr marL="342900" indent="-342900" algn="l" eaLnBrk="0" hangingPunct="0">
              <a:lnSpc>
                <a:spcPct val="85000"/>
              </a:lnSpc>
              <a:spcBef>
                <a:spcPct val="30000"/>
              </a:spcBef>
              <a:buClr>
                <a:schemeClr val="folHlink"/>
              </a:buClr>
              <a:buFontTx/>
              <a:buBlip>
                <a:blip r:embed="rId3"/>
              </a:buBlip>
              <a:defRPr/>
            </a:pPr>
            <a:r>
              <a:rPr lang="en-US" sz="2800" kern="0" dirty="0">
                <a:latin typeface="+mn-lt"/>
              </a:rPr>
              <a:t>Never compare a result with an </a:t>
            </a:r>
            <a:r>
              <a:rPr lang="en-US" sz="2800" i="1" kern="0" dirty="0">
                <a:latin typeface="+mn-lt"/>
              </a:rPr>
              <a:t>MDA</a:t>
            </a:r>
            <a:r>
              <a:rPr lang="en-US" sz="2800" kern="0" dirty="0">
                <a:latin typeface="+mn-lt"/>
              </a:rPr>
              <a:t>; always compare it with the </a:t>
            </a:r>
            <a:r>
              <a:rPr lang="en-US" sz="2800" i="1" kern="0" dirty="0" smtClean="0">
                <a:latin typeface="+mn-lt"/>
              </a:rPr>
              <a:t>DT/DL</a:t>
            </a:r>
            <a:endParaRPr lang="en-US" sz="2800" i="1" kern="0" dirty="0">
              <a:latin typeface="+mn-lt"/>
            </a:endParaRPr>
          </a:p>
          <a:p>
            <a:pPr marL="342900" indent="-342900" algn="l" eaLnBrk="0" hangingPunct="0">
              <a:lnSpc>
                <a:spcPct val="85000"/>
              </a:lnSpc>
              <a:spcBef>
                <a:spcPct val="30000"/>
              </a:spcBef>
              <a:buClr>
                <a:schemeClr val="folHlink"/>
              </a:buClr>
              <a:buFontTx/>
              <a:buBlip>
                <a:blip r:embed="rId3"/>
              </a:buBlip>
              <a:defRPr/>
            </a:pPr>
            <a:r>
              <a:rPr lang="en-US" sz="2800" kern="0" dirty="0">
                <a:latin typeface="+mn-lt"/>
              </a:rPr>
              <a:t>Use the ISO or MARLAP </a:t>
            </a:r>
            <a:r>
              <a:rPr lang="en-US" sz="2800" i="1" kern="0" dirty="0" smtClean="0">
                <a:latin typeface="+mn-lt"/>
              </a:rPr>
              <a:t>DT/DL</a:t>
            </a:r>
            <a:r>
              <a:rPr lang="en-US" sz="2800" kern="0" dirty="0" smtClean="0">
                <a:latin typeface="+mn-lt"/>
              </a:rPr>
              <a:t> </a:t>
            </a:r>
            <a:r>
              <a:rPr lang="en-US" sz="2800" kern="0" dirty="0">
                <a:latin typeface="+mn-lt"/>
              </a:rPr>
              <a:t>and </a:t>
            </a:r>
            <a:r>
              <a:rPr lang="en-US" sz="2800" i="1" kern="0" dirty="0">
                <a:latin typeface="+mn-lt"/>
              </a:rPr>
              <a:t>MDA</a:t>
            </a:r>
            <a:r>
              <a:rPr lang="en-US" sz="2800" kern="0" dirty="0">
                <a:latin typeface="+mn-lt"/>
              </a:rPr>
              <a:t> if you want the right answer; use traditional </a:t>
            </a:r>
            <a:r>
              <a:rPr lang="en-US" sz="2800" i="1" kern="0" dirty="0" smtClean="0">
                <a:latin typeface="+mn-lt"/>
              </a:rPr>
              <a:t>DT/DL</a:t>
            </a:r>
            <a:r>
              <a:rPr lang="en-US" sz="2800" kern="0" dirty="0" smtClean="0">
                <a:latin typeface="+mn-lt"/>
              </a:rPr>
              <a:t> </a:t>
            </a:r>
            <a:r>
              <a:rPr lang="en-US" sz="2800" kern="0" dirty="0">
                <a:latin typeface="+mn-lt"/>
              </a:rPr>
              <a:t>and </a:t>
            </a:r>
            <a:r>
              <a:rPr lang="en-US" sz="2800" i="1" kern="0" dirty="0">
                <a:latin typeface="+mn-lt"/>
              </a:rPr>
              <a:t>MDA</a:t>
            </a:r>
            <a:r>
              <a:rPr lang="en-US" sz="2800" kern="0" dirty="0">
                <a:latin typeface="+mn-lt"/>
              </a:rPr>
              <a:t> only if required by a regulator or on an exam</a:t>
            </a:r>
          </a:p>
          <a:p>
            <a:pPr marL="742950" lvl="1" indent="-285750" algn="l" eaLnBrk="0" hangingPunct="0">
              <a:lnSpc>
                <a:spcPct val="85000"/>
              </a:lnSpc>
              <a:spcBef>
                <a:spcPct val="30000"/>
              </a:spcBef>
              <a:buClr>
                <a:schemeClr val="tx2"/>
              </a:buClr>
              <a:buSzPct val="80000"/>
              <a:buFontTx/>
              <a:buBlip>
                <a:blip r:embed="rId4"/>
              </a:buBlip>
              <a:defRPr/>
            </a:pPr>
            <a:r>
              <a:rPr lang="en-US" sz="2000" kern="0" dirty="0">
                <a:latin typeface="+mn-lt"/>
              </a:rPr>
              <a:t>Strom and MacLellan. 2001. "Evaluation of Eight Decision Rules for Low-Level Radioactivity Counting." Health Phys 81(1):27-34</a:t>
            </a:r>
          </a:p>
        </p:txBody>
      </p:sp>
    </p:spTree>
    <p:extLst>
      <p:ext uri="{BB962C8B-B14F-4D97-AF65-F5344CB8AC3E}">
        <p14:creationId xmlns:p14="http://schemas.microsoft.com/office/powerpoint/2010/main" val="246438792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3"/>
          <p:cNvSpPr txBox="1">
            <a:spLocks noGrp="1"/>
          </p:cNvSpPr>
          <p:nvPr/>
        </p:nvSpPr>
        <p:spPr bwMode="auto">
          <a:xfrm>
            <a:off x="112713" y="6483350"/>
            <a:ext cx="5095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itchFamily="18" charset="0"/>
                <a:ea typeface="ＭＳ Ｐゴシック" pitchFamily="-109" charset="-128"/>
              </a:defRPr>
            </a:lvl1pPr>
            <a:lvl2pPr marL="742950" indent="-285750" eaLnBrk="0" hangingPunct="0">
              <a:defRPr>
                <a:solidFill>
                  <a:schemeClr val="tx1"/>
                </a:solidFill>
                <a:latin typeface="Times New Roman" pitchFamily="18" charset="0"/>
                <a:ea typeface="ＭＳ Ｐゴシック" pitchFamily="-109" charset="-128"/>
              </a:defRPr>
            </a:lvl2pPr>
            <a:lvl3pPr marL="1143000" indent="-228600" eaLnBrk="0" hangingPunct="0">
              <a:defRPr>
                <a:solidFill>
                  <a:schemeClr val="tx1"/>
                </a:solidFill>
                <a:latin typeface="Times New Roman" pitchFamily="18" charset="0"/>
                <a:ea typeface="ＭＳ Ｐゴシック" pitchFamily="-109" charset="-128"/>
              </a:defRPr>
            </a:lvl3pPr>
            <a:lvl4pPr marL="1600200" indent="-228600" eaLnBrk="0" hangingPunct="0">
              <a:defRPr>
                <a:solidFill>
                  <a:schemeClr val="tx1"/>
                </a:solidFill>
                <a:latin typeface="Times New Roman" pitchFamily="18" charset="0"/>
                <a:ea typeface="ＭＳ Ｐゴシック" pitchFamily="-109" charset="-128"/>
              </a:defRPr>
            </a:lvl4pPr>
            <a:lvl5pPr marL="2057400" indent="-228600" eaLnBrk="0" hangingPunct="0">
              <a:defRPr>
                <a:solidFill>
                  <a:schemeClr val="tx1"/>
                </a:solidFill>
                <a:latin typeface="Times New Roman" pitchFamily="18" charset="0"/>
                <a:ea typeface="ＭＳ Ｐゴシック" pitchFamily="-109" charset="-128"/>
              </a:defRPr>
            </a:lvl5pPr>
            <a:lvl6pPr marL="25146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29718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4290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38862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fld id="{4CAA6FF2-626D-4EBA-BD2A-5D913449A38F}" type="slidenum">
              <a:rPr lang="en-US" sz="900">
                <a:latin typeface="Arial" charset="0"/>
              </a:rPr>
              <a:pPr eaLnBrk="1" hangingPunct="1"/>
              <a:t>57</a:t>
            </a:fld>
            <a:endParaRPr lang="en-US" sz="900">
              <a:latin typeface="Arial" charset="0"/>
            </a:endParaRPr>
          </a:p>
        </p:txBody>
      </p:sp>
      <p:sp>
        <p:nvSpPr>
          <p:cNvPr id="18435" name="Oval 2"/>
          <p:cNvSpPr>
            <a:spLocks noChangeArrowheads="1"/>
          </p:cNvSpPr>
          <p:nvPr/>
        </p:nvSpPr>
        <p:spPr bwMode="auto">
          <a:xfrm>
            <a:off x="1042988" y="1028700"/>
            <a:ext cx="3368675" cy="3368675"/>
          </a:xfrm>
          <a:prstGeom prst="ellipse">
            <a:avLst/>
          </a:prstGeom>
          <a:noFill/>
          <a:ln w="304800">
            <a:solidFill>
              <a:srgbClr val="0070C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7200" b="1" dirty="0">
                <a:latin typeface="+mn-lt"/>
              </a:rPr>
              <a:t>&lt;</a:t>
            </a:r>
            <a:r>
              <a:rPr lang="en-US" sz="7200" b="1" i="1" dirty="0">
                <a:latin typeface="+mn-lt"/>
              </a:rPr>
              <a:t>DL</a:t>
            </a:r>
            <a:endParaRPr lang="en-US" sz="7200" b="1" i="1" baseline="-25000" dirty="0">
              <a:latin typeface="+mn-lt"/>
            </a:endParaRPr>
          </a:p>
        </p:txBody>
      </p:sp>
      <p:sp>
        <p:nvSpPr>
          <p:cNvPr id="18436" name="Oval 3"/>
          <p:cNvSpPr>
            <a:spLocks noChangeArrowheads="1"/>
          </p:cNvSpPr>
          <p:nvPr/>
        </p:nvSpPr>
        <p:spPr bwMode="auto">
          <a:xfrm>
            <a:off x="4975225" y="1028700"/>
            <a:ext cx="3368675" cy="3368675"/>
          </a:xfrm>
          <a:prstGeom prst="ellipse">
            <a:avLst/>
          </a:prstGeom>
          <a:noFill/>
          <a:ln w="304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7200" b="1">
                <a:latin typeface="+mn-lt"/>
              </a:rPr>
              <a:t>&lt;</a:t>
            </a:r>
            <a:r>
              <a:rPr lang="en-US" sz="7200" b="1" i="1">
                <a:latin typeface="+mn-lt"/>
              </a:rPr>
              <a:t>MDA</a:t>
            </a:r>
            <a:endParaRPr lang="en-US" sz="7200" b="1" i="1" baseline="-25000">
              <a:latin typeface="+mn-lt"/>
            </a:endParaRPr>
          </a:p>
        </p:txBody>
      </p:sp>
      <p:sp>
        <p:nvSpPr>
          <p:cNvPr id="18437" name="Rectangle 4"/>
          <p:cNvSpPr>
            <a:spLocks noGrp="1" noChangeArrowheads="1"/>
          </p:cNvSpPr>
          <p:nvPr>
            <p:ph type="title"/>
          </p:nvPr>
        </p:nvSpPr>
        <p:spPr>
          <a:xfrm>
            <a:off x="169863" y="4805363"/>
            <a:ext cx="8753475" cy="1430337"/>
          </a:xfrm>
        </p:spPr>
        <p:txBody>
          <a:bodyPr/>
          <a:lstStyle/>
          <a:p>
            <a:pPr algn="ctr"/>
            <a:r>
              <a:rPr lang="en-US" smtClean="0"/>
              <a:t>Always compare a result with </a:t>
            </a:r>
            <a:r>
              <a:rPr lang="en-US" i="1" smtClean="0"/>
              <a:t>DL</a:t>
            </a:r>
            <a:r>
              <a:rPr lang="en-US" smtClean="0"/>
              <a:t/>
            </a:r>
            <a:br>
              <a:rPr lang="en-US" smtClean="0"/>
            </a:br>
            <a:r>
              <a:rPr lang="en-US" i="1" smtClean="0"/>
              <a:t>Never compare a result with MDA!</a:t>
            </a:r>
            <a:endParaRPr lang="en-US" smtClean="0"/>
          </a:p>
        </p:txBody>
      </p:sp>
      <p:sp>
        <p:nvSpPr>
          <p:cNvPr id="18438" name="Rectangle 5"/>
          <p:cNvSpPr>
            <a:spLocks noChangeArrowheads="1"/>
          </p:cNvSpPr>
          <p:nvPr/>
        </p:nvSpPr>
        <p:spPr bwMode="auto">
          <a:xfrm rot="2677325">
            <a:off x="5024438" y="2520950"/>
            <a:ext cx="3262312" cy="379413"/>
          </a:xfrm>
          <a:prstGeom prst="rect">
            <a:avLst/>
          </a:prstGeom>
          <a:solidFill>
            <a:srgbClr val="FF0000">
              <a:alpha val="7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Tree>
    <p:extLst>
      <p:ext uri="{BB962C8B-B14F-4D97-AF65-F5344CB8AC3E}">
        <p14:creationId xmlns:p14="http://schemas.microsoft.com/office/powerpoint/2010/main" val="1001895937"/>
      </p:ext>
    </p:extLst>
  </p:cSld>
  <p:clrMapOvr>
    <a:masterClrMapping/>
  </p:clrMapOvr>
  <p:transition spd="med"/>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txBox="1">
            <a:spLocks noGrp="1"/>
          </p:cNvSpPr>
          <p:nvPr/>
        </p:nvSpPr>
        <p:spPr bwMode="auto">
          <a:xfrm>
            <a:off x="112713" y="6483350"/>
            <a:ext cx="5095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itchFamily="18" charset="0"/>
                <a:ea typeface="ＭＳ Ｐゴシック" pitchFamily="-109" charset="-128"/>
              </a:defRPr>
            </a:lvl1pPr>
            <a:lvl2pPr marL="742950" indent="-285750" eaLnBrk="0" hangingPunct="0">
              <a:defRPr>
                <a:solidFill>
                  <a:schemeClr val="tx1"/>
                </a:solidFill>
                <a:latin typeface="Times New Roman" pitchFamily="18" charset="0"/>
                <a:ea typeface="ＭＳ Ｐゴシック" pitchFamily="-109" charset="-128"/>
              </a:defRPr>
            </a:lvl2pPr>
            <a:lvl3pPr marL="1143000" indent="-228600" eaLnBrk="0" hangingPunct="0">
              <a:defRPr>
                <a:solidFill>
                  <a:schemeClr val="tx1"/>
                </a:solidFill>
                <a:latin typeface="Times New Roman" pitchFamily="18" charset="0"/>
                <a:ea typeface="ＭＳ Ｐゴシック" pitchFamily="-109" charset="-128"/>
              </a:defRPr>
            </a:lvl3pPr>
            <a:lvl4pPr marL="1600200" indent="-228600" eaLnBrk="0" hangingPunct="0">
              <a:defRPr>
                <a:solidFill>
                  <a:schemeClr val="tx1"/>
                </a:solidFill>
                <a:latin typeface="Times New Roman" pitchFamily="18" charset="0"/>
                <a:ea typeface="ＭＳ Ｐゴシック" pitchFamily="-109" charset="-128"/>
              </a:defRPr>
            </a:lvl4pPr>
            <a:lvl5pPr marL="2057400" indent="-228600" eaLnBrk="0" hangingPunct="0">
              <a:defRPr>
                <a:solidFill>
                  <a:schemeClr val="tx1"/>
                </a:solidFill>
                <a:latin typeface="Times New Roman" pitchFamily="18" charset="0"/>
                <a:ea typeface="ＭＳ Ｐゴシック" pitchFamily="-109" charset="-128"/>
              </a:defRPr>
            </a:lvl5pPr>
            <a:lvl6pPr marL="25146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29718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4290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38862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fld id="{4BBB77F9-2F6E-4F7C-8231-4FE49FB6295F}" type="slidenum">
              <a:rPr lang="en-US" sz="900">
                <a:latin typeface="Arial" charset="0"/>
              </a:rPr>
              <a:pPr eaLnBrk="1" hangingPunct="1"/>
              <a:t>58</a:t>
            </a:fld>
            <a:endParaRPr lang="en-US" sz="900">
              <a:latin typeface="Arial" charset="0"/>
            </a:endParaRPr>
          </a:p>
        </p:txBody>
      </p:sp>
      <p:sp>
        <p:nvSpPr>
          <p:cNvPr id="19459" name="Oval 2"/>
          <p:cNvSpPr>
            <a:spLocks noChangeArrowheads="1"/>
          </p:cNvSpPr>
          <p:nvPr/>
        </p:nvSpPr>
        <p:spPr bwMode="auto">
          <a:xfrm>
            <a:off x="1042988" y="1028700"/>
            <a:ext cx="3368675" cy="3368675"/>
          </a:xfrm>
          <a:prstGeom prst="ellipse">
            <a:avLst/>
          </a:prstGeom>
          <a:noFill/>
          <a:ln w="304800">
            <a:solidFill>
              <a:srgbClr val="0070C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7200" b="1" dirty="0">
                <a:latin typeface="+mn-lt"/>
              </a:rPr>
              <a:t>&lt;</a:t>
            </a:r>
            <a:r>
              <a:rPr lang="en-US" sz="7200" b="1" i="1" dirty="0">
                <a:latin typeface="+mn-lt"/>
              </a:rPr>
              <a:t>DL</a:t>
            </a:r>
            <a:endParaRPr lang="en-US" sz="7200" b="1" i="1" baseline="-25000" dirty="0">
              <a:latin typeface="+mn-lt"/>
            </a:endParaRPr>
          </a:p>
        </p:txBody>
      </p:sp>
      <p:sp>
        <p:nvSpPr>
          <p:cNvPr id="19460" name="Oval 3"/>
          <p:cNvSpPr>
            <a:spLocks noChangeArrowheads="1"/>
          </p:cNvSpPr>
          <p:nvPr/>
        </p:nvSpPr>
        <p:spPr bwMode="auto">
          <a:xfrm>
            <a:off x="4975225" y="1028700"/>
            <a:ext cx="3368675" cy="3368675"/>
          </a:xfrm>
          <a:prstGeom prst="ellipse">
            <a:avLst/>
          </a:prstGeom>
          <a:noFill/>
          <a:ln w="304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7200" b="1" dirty="0">
                <a:latin typeface="+mn-lt"/>
              </a:rPr>
              <a:t>&lt;</a:t>
            </a:r>
            <a:r>
              <a:rPr lang="en-US" sz="7200" b="1" i="1" dirty="0" smtClean="0">
                <a:latin typeface="+mn-lt"/>
              </a:rPr>
              <a:t>M</a:t>
            </a:r>
            <a:r>
              <a:rPr lang="en-US" sz="7200" i="1" dirty="0" smtClean="0">
                <a:latin typeface="Symbol" pitchFamily="18" charset="2"/>
              </a:rPr>
              <a:t>D</a:t>
            </a:r>
            <a:r>
              <a:rPr lang="en-US" sz="7200" b="1" i="1" dirty="0" smtClean="0">
                <a:latin typeface="+mn-lt"/>
              </a:rPr>
              <a:t>A</a:t>
            </a:r>
            <a:endParaRPr lang="en-US" sz="7200" b="1" i="1" baseline="-25000" dirty="0">
              <a:latin typeface="+mn-lt"/>
            </a:endParaRPr>
          </a:p>
        </p:txBody>
      </p:sp>
      <p:sp>
        <p:nvSpPr>
          <p:cNvPr id="19461" name="Rectangle 4"/>
          <p:cNvSpPr>
            <a:spLocks noGrp="1" noChangeArrowheads="1"/>
          </p:cNvSpPr>
          <p:nvPr>
            <p:ph type="title"/>
          </p:nvPr>
        </p:nvSpPr>
        <p:spPr>
          <a:xfrm>
            <a:off x="169863" y="4805363"/>
            <a:ext cx="8753475" cy="1430337"/>
          </a:xfrm>
        </p:spPr>
        <p:txBody>
          <a:bodyPr/>
          <a:lstStyle/>
          <a:p>
            <a:pPr algn="ctr"/>
            <a:r>
              <a:rPr lang="en-US" dirty="0" smtClean="0"/>
              <a:t>Always compare a result with </a:t>
            </a:r>
            <a:r>
              <a:rPr lang="en-US" i="1" dirty="0" smtClean="0"/>
              <a:t>DL</a:t>
            </a:r>
            <a:r>
              <a:rPr lang="en-US" dirty="0" smtClean="0"/>
              <a:t/>
            </a:r>
            <a:br>
              <a:rPr lang="en-US" dirty="0" smtClean="0"/>
            </a:br>
            <a:r>
              <a:rPr lang="en-US" i="1" dirty="0" smtClean="0"/>
              <a:t>Never compare a result with </a:t>
            </a:r>
            <a:r>
              <a:rPr lang="en-US" i="1" dirty="0" smtClean="0">
                <a:latin typeface="Symbol" pitchFamily="18" charset="2"/>
              </a:rPr>
              <a:t>MDA</a:t>
            </a:r>
            <a:r>
              <a:rPr lang="en-US" i="1" dirty="0" smtClean="0"/>
              <a:t>!</a:t>
            </a:r>
            <a:endParaRPr lang="en-US" dirty="0" smtClean="0"/>
          </a:p>
        </p:txBody>
      </p:sp>
      <p:sp>
        <p:nvSpPr>
          <p:cNvPr id="19462" name="Rectangle 5"/>
          <p:cNvSpPr>
            <a:spLocks noChangeArrowheads="1"/>
          </p:cNvSpPr>
          <p:nvPr/>
        </p:nvSpPr>
        <p:spPr bwMode="auto">
          <a:xfrm rot="2677325">
            <a:off x="5024438" y="2520950"/>
            <a:ext cx="3262312" cy="379413"/>
          </a:xfrm>
          <a:prstGeom prst="rect">
            <a:avLst/>
          </a:prstGeom>
          <a:solidFill>
            <a:srgbClr val="FF0000">
              <a:alpha val="7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Tree>
    <p:extLst>
      <p:ext uri="{BB962C8B-B14F-4D97-AF65-F5344CB8AC3E}">
        <p14:creationId xmlns:p14="http://schemas.microsoft.com/office/powerpoint/2010/main" val="1370696702"/>
      </p:ext>
    </p:extLst>
  </p:cSld>
  <p:clrMapOvr>
    <a:masterClrMapping/>
  </p:clrMapOvr>
  <p:transition spd="slow"/>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1C3D52D1-702B-4561-9D50-AE429AE5858D}" type="slidenum">
              <a:rPr lang="en-US"/>
              <a:pPr/>
              <a:t>59</a:t>
            </a:fld>
            <a:endParaRPr lang="en-US"/>
          </a:p>
        </p:txBody>
      </p:sp>
      <p:sp>
        <p:nvSpPr>
          <p:cNvPr id="570370" name="Rectangle 2"/>
          <p:cNvSpPr>
            <a:spLocks noGrp="1" noChangeArrowheads="1"/>
          </p:cNvSpPr>
          <p:nvPr>
            <p:ph type="title"/>
          </p:nvPr>
        </p:nvSpPr>
        <p:spPr/>
        <p:txBody>
          <a:bodyPr/>
          <a:lstStyle/>
          <a:p>
            <a:r>
              <a:rPr lang="en-US" sz="4000" b="1" dirty="0"/>
              <a:t>“Censoring” of Data</a:t>
            </a:r>
          </a:p>
        </p:txBody>
      </p:sp>
      <p:sp>
        <p:nvSpPr>
          <p:cNvPr id="570371" name="Rectangle 3"/>
          <p:cNvSpPr>
            <a:spLocks noGrp="1" noChangeArrowheads="1"/>
          </p:cNvSpPr>
          <p:nvPr>
            <p:ph type="body" idx="1"/>
          </p:nvPr>
        </p:nvSpPr>
        <p:spPr/>
        <p:txBody>
          <a:bodyPr/>
          <a:lstStyle/>
          <a:p>
            <a:r>
              <a:rPr lang="en-US" sz="2800"/>
              <a:t>Censoring data means changing measured results from numbers to some other form that cannot be added or averaged or analyzed numerically</a:t>
            </a:r>
          </a:p>
          <a:p>
            <a:r>
              <a:rPr lang="en-US" sz="2800"/>
              <a:t>Examples of data censoring</a:t>
            </a:r>
          </a:p>
          <a:p>
            <a:pPr lvl="1"/>
            <a:r>
              <a:rPr lang="en-US" sz="2400"/>
              <a:t>Left-censoring</a:t>
            </a:r>
          </a:p>
          <a:p>
            <a:pPr lvl="2"/>
            <a:r>
              <a:rPr lang="en-US" sz="2000"/>
              <a:t>changing results that are less than some value to zero</a:t>
            </a:r>
          </a:p>
          <a:p>
            <a:pPr lvl="2"/>
            <a:r>
              <a:rPr lang="en-US" sz="2000"/>
              <a:t>changing results that are less than some value to “less than” some value</a:t>
            </a:r>
          </a:p>
          <a:p>
            <a:pPr lvl="1"/>
            <a:r>
              <a:rPr lang="en-US" sz="2400"/>
              <a:t>Right-censoring</a:t>
            </a:r>
          </a:p>
          <a:p>
            <a:pPr lvl="2"/>
            <a:r>
              <a:rPr lang="en-US" sz="2000"/>
              <a:t>changing values from the measured result to “greater than” some value</a:t>
            </a:r>
          </a:p>
          <a:p>
            <a:pPr lvl="1"/>
            <a:r>
              <a:rPr lang="en-US" sz="2400"/>
              <a:t>Rounding</a:t>
            </a:r>
          </a:p>
          <a:p>
            <a:endParaRPr lang="en-US" sz="2800"/>
          </a:p>
        </p:txBody>
      </p:sp>
    </p:spTree>
    <p:extLst>
      <p:ext uri="{BB962C8B-B14F-4D97-AF65-F5344CB8AC3E}">
        <p14:creationId xmlns:p14="http://schemas.microsoft.com/office/powerpoint/2010/main" val="78308245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FC6566D-0D5F-4529-8D83-2789122B6133}" type="slidenum">
              <a:rPr lang="en-US"/>
              <a:pPr/>
              <a:t>60</a:t>
            </a:fld>
            <a:endParaRPr lang="en-US"/>
          </a:p>
        </p:txBody>
      </p:sp>
      <p:sp>
        <p:nvSpPr>
          <p:cNvPr id="571394" name="Rectangle 2"/>
          <p:cNvSpPr>
            <a:spLocks noGrp="1" noChangeArrowheads="1"/>
          </p:cNvSpPr>
          <p:nvPr>
            <p:ph type="title"/>
          </p:nvPr>
        </p:nvSpPr>
        <p:spPr/>
        <p:txBody>
          <a:bodyPr/>
          <a:lstStyle/>
          <a:p>
            <a:r>
              <a:rPr lang="en-US" sz="3600" b="1"/>
              <a:t>Why should censoring of data be avoided?</a:t>
            </a:r>
          </a:p>
        </p:txBody>
      </p:sp>
      <p:sp>
        <p:nvSpPr>
          <p:cNvPr id="571395" name="Rectangle 3"/>
          <p:cNvSpPr>
            <a:spLocks noGrp="1" noChangeArrowheads="1"/>
          </p:cNvSpPr>
          <p:nvPr>
            <p:ph type="body" idx="1"/>
          </p:nvPr>
        </p:nvSpPr>
        <p:spPr/>
        <p:txBody>
          <a:bodyPr/>
          <a:lstStyle/>
          <a:p>
            <a:r>
              <a:rPr lang="en-US" sz="2800"/>
              <a:t>Censoring means changing the numbers</a:t>
            </a:r>
          </a:p>
          <a:p>
            <a:r>
              <a:rPr lang="en-US" sz="2800"/>
              <a:t>In a sense, it is dishonest</a:t>
            </a:r>
          </a:p>
          <a:p>
            <a:r>
              <a:rPr lang="en-US" sz="2800"/>
              <a:t>If results are ever </a:t>
            </a:r>
          </a:p>
          <a:p>
            <a:pPr lvl="1"/>
            <a:r>
              <a:rPr lang="en-US" sz="2400"/>
              <a:t>summed, </a:t>
            </a:r>
          </a:p>
          <a:p>
            <a:pPr lvl="1"/>
            <a:r>
              <a:rPr lang="en-US" sz="2400"/>
              <a:t>averaged, or </a:t>
            </a:r>
          </a:p>
          <a:p>
            <a:pPr lvl="1"/>
            <a:r>
              <a:rPr lang="en-US" sz="2400"/>
              <a:t>used for some other aggregate analysis such as fitting a distribution, </a:t>
            </a:r>
          </a:p>
          <a:p>
            <a:pPr>
              <a:buFontTx/>
              <a:buNone/>
            </a:pPr>
            <a:r>
              <a:rPr lang="en-US" sz="2800"/>
              <a:t>	censoring makes this </a:t>
            </a:r>
          </a:p>
          <a:p>
            <a:pPr lvl="1"/>
            <a:r>
              <a:rPr lang="en-US" sz="2400"/>
              <a:t>difficult, </a:t>
            </a:r>
          </a:p>
          <a:p>
            <a:pPr lvl="1"/>
            <a:r>
              <a:rPr lang="en-US" sz="2400"/>
              <a:t>impossible, or </a:t>
            </a:r>
          </a:p>
          <a:p>
            <a:pPr lvl="1"/>
            <a:r>
              <a:rPr lang="en-US" sz="2400"/>
              <a:t>simply biased.</a:t>
            </a:r>
          </a:p>
        </p:txBody>
      </p:sp>
    </p:spTree>
    <p:extLst>
      <p:ext uri="{BB962C8B-B14F-4D97-AF65-F5344CB8AC3E}">
        <p14:creationId xmlns:p14="http://schemas.microsoft.com/office/powerpoint/2010/main" val="107576723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1C874745-9362-4FF1-A98C-BBF92F15C522}" type="slidenum">
              <a:rPr lang="en-US"/>
              <a:pPr/>
              <a:t>61</a:t>
            </a:fld>
            <a:endParaRPr lang="en-US"/>
          </a:p>
        </p:txBody>
      </p:sp>
      <p:sp>
        <p:nvSpPr>
          <p:cNvPr id="572418" name="Rectangle 2"/>
          <p:cNvSpPr>
            <a:spLocks noGrp="1" noChangeArrowheads="1"/>
          </p:cNvSpPr>
          <p:nvPr>
            <p:ph type="title"/>
          </p:nvPr>
        </p:nvSpPr>
        <p:spPr>
          <a:xfrm>
            <a:off x="390525" y="290513"/>
            <a:ext cx="8753475" cy="711200"/>
          </a:xfrm>
        </p:spPr>
        <p:txBody>
          <a:bodyPr/>
          <a:lstStyle/>
          <a:p>
            <a:r>
              <a:rPr lang="en-US" sz="3600" b="1"/>
              <a:t>Censoring Examples</a:t>
            </a:r>
          </a:p>
        </p:txBody>
      </p:sp>
      <p:sp>
        <p:nvSpPr>
          <p:cNvPr id="572419" name="Rectangle 3"/>
          <p:cNvSpPr>
            <a:spLocks noGrp="1" noChangeArrowheads="1"/>
          </p:cNvSpPr>
          <p:nvPr>
            <p:ph type="body" idx="1"/>
          </p:nvPr>
        </p:nvSpPr>
        <p:spPr>
          <a:xfrm>
            <a:off x="254000" y="1141413"/>
            <a:ext cx="8890000" cy="5419725"/>
          </a:xfrm>
        </p:spPr>
        <p:txBody>
          <a:bodyPr/>
          <a:lstStyle/>
          <a:p>
            <a:pPr>
              <a:lnSpc>
                <a:spcPct val="90000"/>
              </a:lnSpc>
            </a:pPr>
            <a:r>
              <a:rPr lang="en-US" sz="2800"/>
              <a:t>Five results for discharge from a pipe taken over 1 year</a:t>
            </a:r>
          </a:p>
          <a:p>
            <a:pPr lvl="1">
              <a:lnSpc>
                <a:spcPct val="90000"/>
              </a:lnSpc>
            </a:pPr>
            <a:r>
              <a:rPr lang="en-US" sz="2400">
                <a:sym typeface="Symbol" pitchFamily="18" charset="2"/>
              </a:rPr>
              <a:t>uncensored results: </a:t>
            </a:r>
            <a:r>
              <a:rPr lang="en-US" sz="2400"/>
              <a:t>2, </a:t>
            </a:r>
            <a:r>
              <a:rPr lang="en-US" sz="2400">
                <a:sym typeface="Symbol" pitchFamily="18" charset="2"/>
              </a:rPr>
              <a:t></a:t>
            </a:r>
            <a:r>
              <a:rPr lang="en-US" sz="2400"/>
              <a:t>1, 0, 1, and 2</a:t>
            </a:r>
          </a:p>
          <a:p>
            <a:pPr lvl="1">
              <a:lnSpc>
                <a:spcPct val="90000"/>
              </a:lnSpc>
            </a:pPr>
            <a:r>
              <a:rPr lang="en-US" sz="2400"/>
              <a:t>sum = 0 (total discharge for the year is 0)</a:t>
            </a:r>
          </a:p>
          <a:p>
            <a:pPr lvl="1">
              <a:lnSpc>
                <a:spcPct val="90000"/>
              </a:lnSpc>
            </a:pPr>
            <a:r>
              <a:rPr lang="en-US" sz="2400"/>
              <a:t>average = 0 (average discharge for the year is 0)</a:t>
            </a:r>
          </a:p>
          <a:p>
            <a:pPr>
              <a:lnSpc>
                <a:spcPct val="90000"/>
              </a:lnSpc>
            </a:pPr>
            <a:r>
              <a:rPr lang="en-US" sz="2800"/>
              <a:t>Example 1: Set negative values to zero</a:t>
            </a:r>
          </a:p>
          <a:p>
            <a:pPr lvl="1">
              <a:lnSpc>
                <a:spcPct val="90000"/>
              </a:lnSpc>
            </a:pPr>
            <a:r>
              <a:rPr lang="en-US" sz="2400"/>
              <a:t>censored results: 0, 0, 0, 1, and 2</a:t>
            </a:r>
          </a:p>
          <a:p>
            <a:pPr lvl="1">
              <a:lnSpc>
                <a:spcPct val="90000"/>
              </a:lnSpc>
            </a:pPr>
            <a:r>
              <a:rPr lang="en-US" sz="2400"/>
              <a:t>sum = 3 (i.e., total discharge for the year is 3; this is not true)</a:t>
            </a:r>
          </a:p>
          <a:p>
            <a:pPr lvl="1">
              <a:lnSpc>
                <a:spcPct val="90000"/>
              </a:lnSpc>
            </a:pPr>
            <a:r>
              <a:rPr lang="en-US" sz="2400"/>
              <a:t>average = 0.6 (i.e., average discharge for the year is 0.6; false)</a:t>
            </a:r>
          </a:p>
          <a:p>
            <a:pPr>
              <a:lnSpc>
                <a:spcPct val="90000"/>
              </a:lnSpc>
            </a:pPr>
            <a:r>
              <a:rPr lang="en-US" sz="2800"/>
              <a:t>Example 2: Suppose </a:t>
            </a:r>
            <a:r>
              <a:rPr lang="en-US" sz="2800" i="1"/>
              <a:t>L</a:t>
            </a:r>
            <a:r>
              <a:rPr lang="en-US" sz="2800" baseline="-25000"/>
              <a:t>C</a:t>
            </a:r>
            <a:r>
              <a:rPr lang="en-US" sz="2800"/>
              <a:t> = 2. Set all values &lt; 2 to “&lt;”</a:t>
            </a:r>
          </a:p>
          <a:p>
            <a:pPr lvl="1">
              <a:lnSpc>
                <a:spcPct val="90000"/>
              </a:lnSpc>
            </a:pPr>
            <a:r>
              <a:rPr lang="en-US" sz="2400"/>
              <a:t>censored results: &lt;, &lt;, &lt;, &lt;, and 2</a:t>
            </a:r>
          </a:p>
          <a:p>
            <a:pPr lvl="1">
              <a:lnSpc>
                <a:spcPct val="90000"/>
              </a:lnSpc>
            </a:pPr>
            <a:r>
              <a:rPr lang="en-US" sz="2400"/>
              <a:t>sum = ? (total discharge for the year cannot be determined)</a:t>
            </a:r>
          </a:p>
          <a:p>
            <a:pPr lvl="1">
              <a:lnSpc>
                <a:spcPct val="90000"/>
              </a:lnSpc>
            </a:pPr>
            <a:r>
              <a:rPr lang="en-US" sz="2400"/>
              <a:t>average = ? (average discharge for the year cannot be determined)</a:t>
            </a:r>
          </a:p>
        </p:txBody>
      </p:sp>
    </p:spTree>
    <p:extLst>
      <p:ext uri="{BB962C8B-B14F-4D97-AF65-F5344CB8AC3E}">
        <p14:creationId xmlns:p14="http://schemas.microsoft.com/office/powerpoint/2010/main" val="332548974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9D7D234-0A6F-4547-BD5A-E8B242E572AA}" type="slidenum">
              <a:rPr lang="en-US"/>
              <a:pPr/>
              <a:t>62</a:t>
            </a:fld>
            <a:endParaRPr lang="en-US"/>
          </a:p>
        </p:txBody>
      </p:sp>
      <p:sp>
        <p:nvSpPr>
          <p:cNvPr id="573442" name="Rectangle 2"/>
          <p:cNvSpPr>
            <a:spLocks noGrp="1" noChangeArrowheads="1"/>
          </p:cNvSpPr>
          <p:nvPr>
            <p:ph type="title"/>
          </p:nvPr>
        </p:nvSpPr>
        <p:spPr/>
        <p:txBody>
          <a:bodyPr/>
          <a:lstStyle/>
          <a:p>
            <a:r>
              <a:rPr lang="en-US" sz="3600" b="1"/>
              <a:t>But Negative Activity Is Meaningless…</a:t>
            </a:r>
          </a:p>
        </p:txBody>
      </p:sp>
      <p:sp>
        <p:nvSpPr>
          <p:cNvPr id="573443" name="Rectangle 3"/>
          <p:cNvSpPr>
            <a:spLocks noGrp="1" noChangeArrowheads="1"/>
          </p:cNvSpPr>
          <p:nvPr>
            <p:ph type="body" idx="1"/>
          </p:nvPr>
        </p:nvSpPr>
        <p:spPr>
          <a:xfrm>
            <a:off x="254000" y="1184275"/>
            <a:ext cx="8890000" cy="5319713"/>
          </a:xfrm>
        </p:spPr>
        <p:txBody>
          <a:bodyPr/>
          <a:lstStyle/>
          <a:p>
            <a:pPr>
              <a:lnSpc>
                <a:spcPct val="90000"/>
              </a:lnSpc>
            </a:pPr>
            <a:r>
              <a:rPr lang="en-US" sz="2800"/>
              <a:t>No, it’s not meaningless</a:t>
            </a:r>
          </a:p>
          <a:p>
            <a:pPr>
              <a:lnSpc>
                <a:spcPct val="90000"/>
              </a:lnSpc>
            </a:pPr>
            <a:r>
              <a:rPr lang="en-US" sz="2800"/>
              <a:t>Just like money, subtracting a big number from a small number gives a negative value</a:t>
            </a:r>
          </a:p>
          <a:p>
            <a:pPr lvl="1">
              <a:lnSpc>
                <a:spcPct val="90000"/>
              </a:lnSpc>
            </a:pPr>
            <a:r>
              <a:rPr lang="en-US" sz="2400"/>
              <a:t>You have 100</a:t>
            </a:r>
            <a:r>
              <a:rPr lang="en-US" sz="2400">
                <a:cs typeface="Times New Roman" pitchFamily="18" charset="0"/>
              </a:rPr>
              <a:t>€, you charge</a:t>
            </a:r>
            <a:r>
              <a:rPr lang="en-US" sz="2400">
                <a:cs typeface="Times New Roman" pitchFamily="18" charset="0"/>
                <a:sym typeface="Symbol" pitchFamily="18" charset="2"/>
              </a:rPr>
              <a:t> 200</a:t>
            </a:r>
            <a:r>
              <a:rPr lang="en-US" sz="2400">
                <a:cs typeface="Times New Roman" pitchFamily="18" charset="0"/>
              </a:rPr>
              <a:t>€, you owe </a:t>
            </a:r>
            <a:r>
              <a:rPr lang="en-US" sz="2400">
                <a:cs typeface="Times New Roman" pitchFamily="18" charset="0"/>
                <a:sym typeface="Symbol" pitchFamily="18" charset="2"/>
              </a:rPr>
              <a:t>100</a:t>
            </a:r>
            <a:r>
              <a:rPr lang="en-US" sz="2400">
                <a:cs typeface="Times New Roman" pitchFamily="18" charset="0"/>
              </a:rPr>
              <a:t>€ </a:t>
            </a:r>
            <a:endParaRPr lang="en-US" sz="2400"/>
          </a:p>
          <a:p>
            <a:pPr lvl="1">
              <a:lnSpc>
                <a:spcPct val="90000"/>
              </a:lnSpc>
            </a:pPr>
            <a:r>
              <a:rPr lang="en-US" sz="2400"/>
              <a:t>100</a:t>
            </a:r>
            <a:r>
              <a:rPr lang="en-US" sz="2400">
                <a:cs typeface="Times New Roman" pitchFamily="18" charset="0"/>
              </a:rPr>
              <a:t>€ </a:t>
            </a:r>
            <a:r>
              <a:rPr lang="en-US" sz="2400">
                <a:cs typeface="Times New Roman" pitchFamily="18" charset="0"/>
                <a:sym typeface="Symbol" pitchFamily="18" charset="2"/>
              </a:rPr>
              <a:t> 200</a:t>
            </a:r>
            <a:r>
              <a:rPr lang="en-US" sz="2400">
                <a:cs typeface="Times New Roman" pitchFamily="18" charset="0"/>
              </a:rPr>
              <a:t>€ = </a:t>
            </a:r>
            <a:r>
              <a:rPr lang="en-US" sz="2400">
                <a:cs typeface="Times New Roman" pitchFamily="18" charset="0"/>
                <a:sym typeface="Symbol" pitchFamily="18" charset="2"/>
              </a:rPr>
              <a:t>100</a:t>
            </a:r>
            <a:r>
              <a:rPr lang="en-US" sz="2400">
                <a:cs typeface="Times New Roman" pitchFamily="18" charset="0"/>
              </a:rPr>
              <a:t>€ (your net value)</a:t>
            </a:r>
          </a:p>
          <a:p>
            <a:pPr lvl="1">
              <a:lnSpc>
                <a:spcPct val="90000"/>
              </a:lnSpc>
            </a:pPr>
            <a:r>
              <a:rPr lang="en-US" sz="2400">
                <a:cs typeface="Times New Roman" pitchFamily="18" charset="0"/>
              </a:rPr>
              <a:t>this doesn’t mean you can find a bank note for </a:t>
            </a:r>
            <a:r>
              <a:rPr lang="en-US" sz="2400">
                <a:cs typeface="Times New Roman" pitchFamily="18" charset="0"/>
                <a:sym typeface="Symbol" pitchFamily="18" charset="2"/>
              </a:rPr>
              <a:t>100</a:t>
            </a:r>
            <a:r>
              <a:rPr lang="en-US" sz="2400">
                <a:cs typeface="Times New Roman" pitchFamily="18" charset="0"/>
              </a:rPr>
              <a:t>€</a:t>
            </a:r>
          </a:p>
          <a:p>
            <a:pPr lvl="1">
              <a:lnSpc>
                <a:spcPct val="90000"/>
              </a:lnSpc>
            </a:pPr>
            <a:r>
              <a:rPr lang="en-US" sz="2400">
                <a:cs typeface="Times New Roman" pitchFamily="18" charset="0"/>
              </a:rPr>
              <a:t>stocks go up and down; the end of the year value includes all changes, positive and negative</a:t>
            </a:r>
          </a:p>
          <a:p>
            <a:pPr>
              <a:lnSpc>
                <a:spcPct val="90000"/>
              </a:lnSpc>
            </a:pPr>
            <a:r>
              <a:rPr lang="en-US" sz="2800">
                <a:cs typeface="Times New Roman" pitchFamily="18" charset="0"/>
              </a:rPr>
              <a:t>Negative activity only means that random statistical fluctuations resulted in a negative number</a:t>
            </a:r>
          </a:p>
          <a:p>
            <a:pPr>
              <a:lnSpc>
                <a:spcPct val="90000"/>
              </a:lnSpc>
            </a:pPr>
            <a:r>
              <a:rPr lang="en-US" sz="2800">
                <a:cs typeface="Times New Roman" pitchFamily="18" charset="0"/>
              </a:rPr>
              <a:t>If negative, zero, or less-than values are suppressed, the sum is biased.</a:t>
            </a:r>
          </a:p>
        </p:txBody>
      </p:sp>
    </p:spTree>
    <p:extLst>
      <p:ext uri="{BB962C8B-B14F-4D97-AF65-F5344CB8AC3E}">
        <p14:creationId xmlns:p14="http://schemas.microsoft.com/office/powerpoint/2010/main" val="212630492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4F6D1EA8-B29F-4A93-999A-090E0AC089A7}" type="slidenum">
              <a:rPr lang="en-US"/>
              <a:pPr/>
              <a:t>63</a:t>
            </a:fld>
            <a:endParaRPr lang="en-US"/>
          </a:p>
        </p:txBody>
      </p:sp>
      <p:sp>
        <p:nvSpPr>
          <p:cNvPr id="574466" name="Rectangle 2"/>
          <p:cNvSpPr>
            <a:spLocks noGrp="1" noChangeArrowheads="1"/>
          </p:cNvSpPr>
          <p:nvPr>
            <p:ph type="title"/>
          </p:nvPr>
        </p:nvSpPr>
        <p:spPr/>
        <p:txBody>
          <a:bodyPr/>
          <a:lstStyle/>
          <a:p>
            <a:r>
              <a:rPr lang="en-US" sz="3600" b="1"/>
              <a:t>More Reasons Not to Censor</a:t>
            </a:r>
          </a:p>
        </p:txBody>
      </p:sp>
      <p:sp>
        <p:nvSpPr>
          <p:cNvPr id="574467" name="Rectangle 3"/>
          <p:cNvSpPr>
            <a:spLocks noGrp="1" noChangeArrowheads="1"/>
          </p:cNvSpPr>
          <p:nvPr>
            <p:ph type="body" idx="1"/>
          </p:nvPr>
        </p:nvSpPr>
        <p:spPr>
          <a:xfrm>
            <a:off x="254000" y="1184275"/>
            <a:ext cx="8890000" cy="5375275"/>
          </a:xfrm>
        </p:spPr>
        <p:txBody>
          <a:bodyPr/>
          <a:lstStyle/>
          <a:p>
            <a:pPr>
              <a:lnSpc>
                <a:spcPct val="90000"/>
              </a:lnSpc>
            </a:pPr>
            <a:r>
              <a:rPr lang="en-US" sz="2800"/>
              <a:t>Upper confidence limits of negative, zero, or less-than values</a:t>
            </a:r>
          </a:p>
          <a:p>
            <a:pPr lvl="1">
              <a:lnSpc>
                <a:spcPct val="90000"/>
              </a:lnSpc>
            </a:pPr>
            <a:r>
              <a:rPr lang="en-US" sz="2400"/>
              <a:t>may be small positive numbers</a:t>
            </a:r>
          </a:p>
          <a:p>
            <a:pPr lvl="1">
              <a:lnSpc>
                <a:spcPct val="90000"/>
              </a:lnSpc>
            </a:pPr>
            <a:r>
              <a:rPr lang="en-US" sz="2400"/>
              <a:t>needed for some applications (e.g., probability of causation)</a:t>
            </a:r>
          </a:p>
          <a:p>
            <a:pPr>
              <a:lnSpc>
                <a:spcPct val="90000"/>
              </a:lnSpc>
            </a:pPr>
            <a:r>
              <a:rPr lang="en-US" sz="2800"/>
              <a:t>Censoring is prohibited by many standards and regulations</a:t>
            </a:r>
          </a:p>
          <a:p>
            <a:pPr lvl="1">
              <a:lnSpc>
                <a:spcPct val="90000"/>
              </a:lnSpc>
            </a:pPr>
            <a:r>
              <a:rPr lang="en-US" sz="2400"/>
              <a:t>ANSI N13.30-1996: “Results obtained by the service laboratory shall be reported to the customer and shall include the following items …quantification using appropriate blank values of radionuclides whether positive, negative, or zero”</a:t>
            </a:r>
          </a:p>
          <a:p>
            <a:pPr lvl="1">
              <a:lnSpc>
                <a:spcPct val="90000"/>
              </a:lnSpc>
            </a:pPr>
            <a:r>
              <a:rPr lang="en-US" sz="2400"/>
              <a:t>Many U.S. Department of Energy regulations require reporting raw data, calculated results (positive, negative, or zero), and total propagated uncertainties</a:t>
            </a:r>
          </a:p>
          <a:p>
            <a:pPr lvl="1">
              <a:lnSpc>
                <a:spcPct val="90000"/>
              </a:lnSpc>
            </a:pPr>
            <a:r>
              <a:rPr lang="en-US" sz="2400"/>
              <a:t>Decision on actions can be made with uncensored data</a:t>
            </a:r>
          </a:p>
        </p:txBody>
      </p:sp>
    </p:spTree>
    <p:extLst>
      <p:ext uri="{BB962C8B-B14F-4D97-AF65-F5344CB8AC3E}">
        <p14:creationId xmlns:p14="http://schemas.microsoft.com/office/powerpoint/2010/main" val="225733603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477B06A-03CA-4A81-8C5A-2E37C2B9C52E}" type="slidenum">
              <a:rPr lang="en-US"/>
              <a:pPr/>
              <a:t>64</a:t>
            </a:fld>
            <a:endParaRPr lang="en-US"/>
          </a:p>
        </p:txBody>
      </p:sp>
      <p:sp>
        <p:nvSpPr>
          <p:cNvPr id="575490" name="Rectangle 2"/>
          <p:cNvSpPr>
            <a:spLocks noGrp="1" noChangeArrowheads="1"/>
          </p:cNvSpPr>
          <p:nvPr>
            <p:ph type="title"/>
          </p:nvPr>
        </p:nvSpPr>
        <p:spPr>
          <a:xfrm>
            <a:off x="390525" y="42863"/>
            <a:ext cx="8753475" cy="711200"/>
          </a:xfrm>
        </p:spPr>
        <p:txBody>
          <a:bodyPr/>
          <a:lstStyle/>
          <a:p>
            <a:r>
              <a:rPr lang="en-US" sz="3600" b="1"/>
              <a:t>Rounding Is Censoring</a:t>
            </a:r>
          </a:p>
        </p:txBody>
      </p:sp>
      <p:sp>
        <p:nvSpPr>
          <p:cNvPr id="575491" name="Rectangle 3"/>
          <p:cNvSpPr>
            <a:spLocks noGrp="1" noChangeArrowheads="1"/>
          </p:cNvSpPr>
          <p:nvPr>
            <p:ph type="body" idx="1"/>
          </p:nvPr>
        </p:nvSpPr>
        <p:spPr>
          <a:xfrm>
            <a:off x="254000" y="947738"/>
            <a:ext cx="8890000" cy="5611812"/>
          </a:xfrm>
        </p:spPr>
        <p:txBody>
          <a:bodyPr/>
          <a:lstStyle/>
          <a:p>
            <a:pPr>
              <a:lnSpc>
                <a:spcPct val="90000"/>
              </a:lnSpc>
            </a:pPr>
            <a:r>
              <a:rPr lang="en-US" sz="2800"/>
              <a:t>Rounding a number is </a:t>
            </a:r>
          </a:p>
          <a:p>
            <a:pPr lvl="1">
              <a:lnSpc>
                <a:spcPct val="90000"/>
              </a:lnSpc>
            </a:pPr>
            <a:r>
              <a:rPr lang="en-US" sz="2400"/>
              <a:t>changing its value</a:t>
            </a:r>
          </a:p>
          <a:p>
            <a:pPr lvl="1">
              <a:lnSpc>
                <a:spcPct val="90000"/>
              </a:lnSpc>
            </a:pPr>
            <a:r>
              <a:rPr lang="en-US" sz="2400"/>
              <a:t>biasing the value</a:t>
            </a:r>
          </a:p>
          <a:p>
            <a:pPr lvl="1">
              <a:lnSpc>
                <a:spcPct val="90000"/>
              </a:lnSpc>
            </a:pPr>
            <a:r>
              <a:rPr lang="en-US" sz="2400"/>
              <a:t>censoring</a:t>
            </a:r>
          </a:p>
          <a:p>
            <a:pPr>
              <a:lnSpc>
                <a:spcPct val="90000"/>
              </a:lnSpc>
            </a:pPr>
            <a:r>
              <a:rPr lang="en-US" sz="2800"/>
              <a:t>Rounding often “justified” by claiming uncertainty</a:t>
            </a:r>
          </a:p>
          <a:p>
            <a:pPr lvl="1">
              <a:lnSpc>
                <a:spcPct val="90000"/>
              </a:lnSpc>
            </a:pPr>
            <a:r>
              <a:rPr lang="en-US" sz="2400"/>
              <a:t>Uncertainty does not justify changing the answer</a:t>
            </a:r>
          </a:p>
          <a:p>
            <a:pPr lvl="1">
              <a:lnSpc>
                <a:spcPct val="90000"/>
              </a:lnSpc>
            </a:pPr>
            <a:r>
              <a:rPr lang="en-US" sz="2400"/>
              <a:t>Explicitly state the uncertainty</a:t>
            </a:r>
          </a:p>
          <a:p>
            <a:pPr>
              <a:lnSpc>
                <a:spcPct val="90000"/>
              </a:lnSpc>
            </a:pPr>
            <a:r>
              <a:rPr lang="en-US" sz="2800"/>
              <a:t>Beware of converting units of a rounded number and then rounding again!</a:t>
            </a:r>
          </a:p>
          <a:p>
            <a:pPr>
              <a:lnSpc>
                <a:spcPct val="90000"/>
              </a:lnSpc>
            </a:pPr>
            <a:r>
              <a:rPr lang="en-US" sz="2800"/>
              <a:t>Intermediate results and laboratory records should never be rounded</a:t>
            </a:r>
          </a:p>
          <a:p>
            <a:pPr>
              <a:lnSpc>
                <a:spcPct val="90000"/>
              </a:lnSpc>
            </a:pPr>
            <a:r>
              <a:rPr lang="en-US" sz="2800"/>
              <a:t>The only time to round is in presentations or communications</a:t>
            </a:r>
          </a:p>
        </p:txBody>
      </p:sp>
    </p:spTree>
    <p:extLst>
      <p:ext uri="{BB962C8B-B14F-4D97-AF65-F5344CB8AC3E}">
        <p14:creationId xmlns:p14="http://schemas.microsoft.com/office/powerpoint/2010/main" val="301087769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4"/>
          <p:cNvSpPr>
            <a:spLocks noGrp="1"/>
          </p:cNvSpPr>
          <p:nvPr>
            <p:ph type="sldNum" sz="quarter" idx="12"/>
          </p:nvPr>
        </p:nvSpPr>
        <p:spPr/>
        <p:txBody>
          <a:bodyPr/>
          <a:lstStyle/>
          <a:p>
            <a:fld id="{71DAD64C-ACAB-49B3-94E3-6B89B7AFA40D}" type="slidenum">
              <a:rPr lang="en-US"/>
              <a:pPr/>
              <a:t>65</a:t>
            </a:fld>
            <a:endParaRPr lang="en-US"/>
          </a:p>
        </p:txBody>
      </p:sp>
      <p:sp>
        <p:nvSpPr>
          <p:cNvPr id="576514" name="Oval 2"/>
          <p:cNvSpPr>
            <a:spLocks noChangeArrowheads="1"/>
          </p:cNvSpPr>
          <p:nvPr/>
        </p:nvSpPr>
        <p:spPr bwMode="auto">
          <a:xfrm>
            <a:off x="2960688" y="657225"/>
            <a:ext cx="3368675" cy="3368675"/>
          </a:xfrm>
          <a:prstGeom prst="ellipse">
            <a:avLst/>
          </a:prstGeom>
          <a:noFill/>
          <a:ln w="3048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sz="5400" b="1">
                <a:latin typeface="Times New Roman" pitchFamily="18" charset="0"/>
              </a:rPr>
              <a:t>Censoring</a:t>
            </a:r>
          </a:p>
        </p:txBody>
      </p:sp>
      <p:sp>
        <p:nvSpPr>
          <p:cNvPr id="576515" name="Rectangle 3"/>
          <p:cNvSpPr>
            <a:spLocks noGrp="1" noChangeArrowheads="1"/>
          </p:cNvSpPr>
          <p:nvPr>
            <p:ph type="title"/>
          </p:nvPr>
        </p:nvSpPr>
        <p:spPr>
          <a:xfrm>
            <a:off x="169863" y="4948238"/>
            <a:ext cx="8753475" cy="1430337"/>
          </a:xfrm>
        </p:spPr>
        <p:txBody>
          <a:bodyPr/>
          <a:lstStyle/>
          <a:p>
            <a:r>
              <a:rPr lang="en-US" b="1"/>
              <a:t>Report and Record All Measurements with No Censoring and Minimal Rounding</a:t>
            </a:r>
          </a:p>
        </p:txBody>
      </p:sp>
      <p:sp>
        <p:nvSpPr>
          <p:cNvPr id="576516" name="Rectangle 4"/>
          <p:cNvSpPr>
            <a:spLocks noChangeArrowheads="1"/>
          </p:cNvSpPr>
          <p:nvPr/>
        </p:nvSpPr>
        <p:spPr bwMode="auto">
          <a:xfrm rot="2677325">
            <a:off x="3009900" y="2149475"/>
            <a:ext cx="3262313" cy="379413"/>
          </a:xfrm>
          <a:prstGeom prst="rect">
            <a:avLst/>
          </a:prstGeom>
          <a:solidFill>
            <a:srgbClr val="FF0000">
              <a:alpha val="75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538238000"/>
      </p:ext>
    </p:extLst>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293" y="136478"/>
            <a:ext cx="8759907" cy="518615"/>
          </a:xfrm>
        </p:spPr>
        <p:txBody>
          <a:bodyPr/>
          <a:lstStyle/>
          <a:p>
            <a:r>
              <a:rPr lang="en-US" sz="2800" b="1" dirty="0" smtClean="0"/>
              <a:t>“</a:t>
            </a:r>
            <a:r>
              <a:rPr lang="en-US" sz="2800" b="1" dirty="0" err="1" smtClean="0"/>
              <a:t>Nondetects</a:t>
            </a:r>
            <a:r>
              <a:rPr lang="en-US" sz="2800" b="1" dirty="0" smtClean="0"/>
              <a:t>” Is a Must-Read</a:t>
            </a:r>
            <a:endParaRPr lang="en-US" sz="2800" b="1" dirty="0"/>
          </a:p>
        </p:txBody>
      </p:sp>
      <p:sp>
        <p:nvSpPr>
          <p:cNvPr id="4" name="Slide Number Placeholder 3"/>
          <p:cNvSpPr>
            <a:spLocks noGrp="1"/>
          </p:cNvSpPr>
          <p:nvPr>
            <p:ph type="sldNum" sz="quarter" idx="11"/>
          </p:nvPr>
        </p:nvSpPr>
        <p:spPr/>
        <p:txBody>
          <a:bodyPr/>
          <a:lstStyle/>
          <a:p>
            <a:pPr>
              <a:defRPr/>
            </a:pPr>
            <a:fld id="{7397625D-A102-4FD5-AEE8-CB753ADEB1E1}" type="slidenum">
              <a:rPr lang="en-US" smtClean="0"/>
              <a:pPr>
                <a:defRPr/>
              </a:pPr>
              <a:t>66</a:t>
            </a:fld>
            <a:endParaRPr lang="en-US" dirty="0"/>
          </a:p>
        </p:txBody>
      </p:sp>
      <p:sp>
        <p:nvSpPr>
          <p:cNvPr id="3" name="Content Placeholder 2"/>
          <p:cNvSpPr>
            <a:spLocks noGrp="1"/>
          </p:cNvSpPr>
          <p:nvPr>
            <p:ph idx="1"/>
          </p:nvPr>
        </p:nvSpPr>
        <p:spPr>
          <a:xfrm>
            <a:off x="3698543" y="668741"/>
            <a:ext cx="5253370" cy="5560610"/>
          </a:xfrm>
        </p:spPr>
        <p:txBody>
          <a:bodyPr/>
          <a:lstStyle/>
          <a:p>
            <a:r>
              <a:rPr lang="en-US" sz="2400" dirty="0" smtClean="0"/>
              <a:t>Classical (</a:t>
            </a:r>
            <a:r>
              <a:rPr lang="en-US" sz="2400" dirty="0" err="1" smtClean="0"/>
              <a:t>frequentist</a:t>
            </a:r>
            <a:r>
              <a:rPr lang="en-US" sz="2400" dirty="0" smtClean="0"/>
              <a:t>), not Bayesian</a:t>
            </a:r>
          </a:p>
          <a:p>
            <a:r>
              <a:rPr lang="en-US" sz="2400" dirty="0" smtClean="0"/>
              <a:t>Dennis </a:t>
            </a:r>
            <a:r>
              <a:rPr lang="en-US" sz="2400" dirty="0" err="1" smtClean="0"/>
              <a:t>Helsel</a:t>
            </a:r>
            <a:r>
              <a:rPr lang="en-US" sz="2400" dirty="0"/>
              <a:t> </a:t>
            </a:r>
            <a:r>
              <a:rPr lang="en-US" sz="2400" dirty="0" smtClean="0"/>
              <a:t>(USGS) has studied the problem for decades</a:t>
            </a:r>
          </a:p>
          <a:p>
            <a:r>
              <a:rPr lang="en-US" sz="2400" dirty="0" smtClean="0"/>
              <a:t>Points out the shortcomings of common methods such as censoring by imputing </a:t>
            </a:r>
          </a:p>
          <a:p>
            <a:pPr lvl="1"/>
            <a:r>
              <a:rPr lang="en-US" sz="2000" dirty="0" smtClean="0"/>
              <a:t>0</a:t>
            </a:r>
          </a:p>
          <a:p>
            <a:pPr lvl="1"/>
            <a:r>
              <a:rPr lang="en-US" sz="2000" i="1" dirty="0" smtClean="0"/>
              <a:t>DL</a:t>
            </a:r>
            <a:r>
              <a:rPr lang="en-US" sz="2000" dirty="0" smtClean="0"/>
              <a:t>/2</a:t>
            </a:r>
          </a:p>
          <a:p>
            <a:pPr lvl="1"/>
            <a:r>
              <a:rPr lang="en-US" sz="2000" i="1" dirty="0" smtClean="0"/>
              <a:t>DL</a:t>
            </a:r>
          </a:p>
          <a:p>
            <a:endParaRPr lang="en-US" sz="2400" i="1" dirty="0" smtClean="0"/>
          </a:p>
        </p:txBody>
      </p:sp>
      <p:sp>
        <p:nvSpPr>
          <p:cNvPr id="9" name="TextBox 8"/>
          <p:cNvSpPr txBox="1"/>
          <p:nvPr/>
        </p:nvSpPr>
        <p:spPr>
          <a:xfrm>
            <a:off x="191062" y="5936773"/>
            <a:ext cx="7124129" cy="646331"/>
          </a:xfrm>
          <a:prstGeom prst="rect">
            <a:avLst/>
          </a:prstGeom>
          <a:noFill/>
        </p:spPr>
        <p:txBody>
          <a:bodyPr wrap="square" rtlCol="0">
            <a:spAutoFit/>
          </a:bodyPr>
          <a:lstStyle/>
          <a:p>
            <a:r>
              <a:rPr lang="en-US" sz="1800" dirty="0" err="1">
                <a:latin typeface="+mn-lt"/>
              </a:rPr>
              <a:t>Helsel</a:t>
            </a:r>
            <a:r>
              <a:rPr lang="en-US" sz="1800" dirty="0">
                <a:latin typeface="+mn-lt"/>
              </a:rPr>
              <a:t> DR. 2005. </a:t>
            </a:r>
            <a:r>
              <a:rPr lang="en-US" sz="1800" dirty="0" err="1">
                <a:latin typeface="+mn-lt"/>
              </a:rPr>
              <a:t>Nondetects</a:t>
            </a:r>
            <a:r>
              <a:rPr lang="en-US" sz="1800" dirty="0">
                <a:latin typeface="+mn-lt"/>
              </a:rPr>
              <a:t> and Data Analysis. Statistics for Censored Environmental Data. John Wiley &amp; Sons, Hoboken, New Jersey.</a:t>
            </a:r>
            <a:endParaRPr lang="en-US" sz="1800" dirty="0" smtClean="0">
              <a:latin typeface="+mn-lt"/>
            </a:endParaRPr>
          </a:p>
        </p:txBody>
      </p:sp>
      <p:pic>
        <p:nvPicPr>
          <p:cNvPr id="645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6559" t="27595" r="39203" b="7692"/>
          <a:stretch/>
        </p:blipFill>
        <p:spPr bwMode="auto">
          <a:xfrm>
            <a:off x="280988" y="661181"/>
            <a:ext cx="3243262" cy="5141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188411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2"/>
          <p:cNvSpPr>
            <a:spLocks noGrp="1"/>
          </p:cNvSpPr>
          <p:nvPr>
            <p:ph type="title"/>
          </p:nvPr>
        </p:nvSpPr>
        <p:spPr/>
        <p:txBody>
          <a:bodyPr/>
          <a:lstStyle/>
          <a:p>
            <a:r>
              <a:rPr lang="en-US" smtClean="0"/>
              <a:t>What if...?</a:t>
            </a:r>
          </a:p>
        </p:txBody>
      </p:sp>
      <p:sp>
        <p:nvSpPr>
          <p:cNvPr id="62467" name="Content Placeholder 3"/>
          <p:cNvSpPr>
            <a:spLocks noGrp="1"/>
          </p:cNvSpPr>
          <p:nvPr>
            <p:ph idx="1"/>
          </p:nvPr>
        </p:nvSpPr>
        <p:spPr>
          <a:xfrm>
            <a:off x="201613" y="811213"/>
            <a:ext cx="8716962" cy="5037137"/>
          </a:xfrm>
        </p:spPr>
        <p:txBody>
          <a:bodyPr/>
          <a:lstStyle/>
          <a:p>
            <a:r>
              <a:rPr lang="en-US" i="1" smtClean="0"/>
              <a:t>How would occupational and environmental protection change if exposure and dose limits applied to the upper 95% confidence limit of a measured or modeled value?</a:t>
            </a:r>
          </a:p>
          <a:p>
            <a:r>
              <a:rPr lang="en-US" smtClean="0"/>
              <a:t>Employers would have 2 incentives:</a:t>
            </a:r>
          </a:p>
          <a:p>
            <a:pPr lvl="1"/>
            <a:r>
              <a:rPr lang="en-US" smtClean="0"/>
              <a:t>Reduce doses so that the “upper  95” was below the limit</a:t>
            </a:r>
          </a:p>
          <a:p>
            <a:pPr lvl="1"/>
            <a:r>
              <a:rPr lang="en-US" smtClean="0"/>
              <a:t>Reduce uncertainty in assessment of occupational exposures so that small doses with formerly large uncertainties would have an “upper 95” below the limit</a:t>
            </a:r>
          </a:p>
          <a:p>
            <a:r>
              <a:rPr lang="en-US" smtClean="0"/>
              <a:t>Either effect would be good for the worker!</a:t>
            </a:r>
          </a:p>
          <a:p>
            <a:pPr lvl="1"/>
            <a:r>
              <a:rPr lang="en-US" smtClean="0"/>
              <a:t>The worker would be assured of being protected regardless of the employer’s ability to monitor dose</a:t>
            </a:r>
          </a:p>
          <a:p>
            <a:pPr lvl="1"/>
            <a:r>
              <a:rPr lang="en-US" smtClean="0"/>
              <a:t>Impact would be large for protection of  some workers</a:t>
            </a:r>
          </a:p>
          <a:p>
            <a:r>
              <a:rPr lang="en-US" i="1" smtClean="0"/>
              <a:t>Regulation of chemical exposures on the “upper 95” suggested by Leidel and Busch in 1977...</a:t>
            </a:r>
          </a:p>
          <a:p>
            <a:pPr lvl="1"/>
            <a:endParaRPr lang="en-US" smtClean="0"/>
          </a:p>
        </p:txBody>
      </p:sp>
      <p:sp>
        <p:nvSpPr>
          <p:cNvPr id="2" name="Slide Number Placeholder 1"/>
          <p:cNvSpPr>
            <a:spLocks noGrp="1"/>
          </p:cNvSpPr>
          <p:nvPr>
            <p:ph type="sldNum" sz="quarter" idx="12"/>
          </p:nvPr>
        </p:nvSpPr>
        <p:spPr/>
        <p:txBody>
          <a:bodyPr/>
          <a:lstStyle/>
          <a:p>
            <a:pPr>
              <a:defRPr/>
            </a:pPr>
            <a:fld id="{D87ADA5C-CE5A-4CCF-BA3A-B83FB0A4F162}" type="slidenum">
              <a:rPr lang="en-US" smtClean="0"/>
              <a:pPr>
                <a:defRPr/>
              </a:pPr>
              <a:t>67</a:t>
            </a:fld>
            <a:endParaRPr lang="en-US"/>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smtClean="0"/>
              <a:t>Summary 1</a:t>
            </a:r>
          </a:p>
        </p:txBody>
      </p:sp>
      <p:sp>
        <p:nvSpPr>
          <p:cNvPr id="63491" name="Content Placeholder 2"/>
          <p:cNvSpPr>
            <a:spLocks noGrp="1"/>
          </p:cNvSpPr>
          <p:nvPr>
            <p:ph idx="1"/>
          </p:nvPr>
        </p:nvSpPr>
        <p:spPr>
          <a:xfrm>
            <a:off x="201613" y="755650"/>
            <a:ext cx="8716962" cy="5414963"/>
          </a:xfrm>
        </p:spPr>
        <p:txBody>
          <a:bodyPr/>
          <a:lstStyle/>
          <a:p>
            <a:r>
              <a:rPr lang="en-US" dirty="0" smtClean="0"/>
              <a:t>There have been many new developments in the science of uncertainty</a:t>
            </a:r>
          </a:p>
          <a:p>
            <a:r>
              <a:rPr lang="en-US" dirty="0" smtClean="0"/>
              <a:t>Meanings of common words have crystallized</a:t>
            </a:r>
          </a:p>
          <a:p>
            <a:r>
              <a:rPr lang="en-US" b="1" dirty="0" smtClean="0"/>
              <a:t>Error</a:t>
            </a:r>
            <a:r>
              <a:rPr lang="en-US" dirty="0" smtClean="0"/>
              <a:t> is the unknown and unknowable difference between the measurand and our value</a:t>
            </a:r>
          </a:p>
          <a:p>
            <a:r>
              <a:rPr lang="en-US" b="1" dirty="0" smtClean="0"/>
              <a:t>Uncertainty</a:t>
            </a:r>
            <a:r>
              <a:rPr lang="en-US" dirty="0" smtClean="0"/>
              <a:t> is our estimate of how large the error may be</a:t>
            </a:r>
          </a:p>
          <a:p>
            <a:r>
              <a:rPr lang="en-US" b="1" dirty="0" smtClean="0"/>
              <a:t>Variability</a:t>
            </a:r>
            <a:r>
              <a:rPr lang="en-US" dirty="0" smtClean="0"/>
              <a:t> is a natural characteristic of a population</a:t>
            </a:r>
          </a:p>
          <a:p>
            <a:r>
              <a:rPr lang="en-US" dirty="0" smtClean="0"/>
              <a:t>Metrology terminology is mature, but modeling continues to evolve</a:t>
            </a:r>
          </a:p>
          <a:p>
            <a:r>
              <a:rPr lang="en-US" dirty="0" smtClean="0"/>
              <a:t>An incorrect estimate of a parameter caused by incorrect treatment of uncertainty is called a </a:t>
            </a:r>
            <a:r>
              <a:rPr lang="en-US" b="1" dirty="0" smtClean="0"/>
              <a:t>bias</a:t>
            </a:r>
            <a:r>
              <a:rPr lang="en-US" dirty="0" smtClean="0"/>
              <a:t>ed estimate</a:t>
            </a:r>
          </a:p>
          <a:p>
            <a:r>
              <a:rPr lang="en-US" dirty="0" smtClean="0"/>
              <a:t>A </a:t>
            </a:r>
            <a:r>
              <a:rPr lang="en-US" b="1" dirty="0" smtClean="0"/>
              <a:t>blunder</a:t>
            </a:r>
            <a:r>
              <a:rPr lang="en-US" dirty="0" smtClean="0"/>
              <a:t> is a mistake</a:t>
            </a:r>
          </a:p>
        </p:txBody>
      </p:sp>
      <p:sp>
        <p:nvSpPr>
          <p:cNvPr id="4" name="Slide Number Placeholder 3"/>
          <p:cNvSpPr>
            <a:spLocks noGrp="1"/>
          </p:cNvSpPr>
          <p:nvPr>
            <p:ph type="sldNum" sz="quarter" idx="12"/>
          </p:nvPr>
        </p:nvSpPr>
        <p:spPr/>
        <p:txBody>
          <a:bodyPr/>
          <a:lstStyle/>
          <a:p>
            <a:pPr>
              <a:defRPr/>
            </a:pPr>
            <a:fld id="{32E42253-91F9-4695-A317-6FCBEE7FEAEE}" type="slidenum">
              <a:rPr lang="en-US" smtClean="0"/>
              <a:pPr>
                <a:defRPr/>
              </a:pPr>
              <a:t>68</a:t>
            </a:fld>
            <a:endParaRPr lang="en-US"/>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r>
              <a:rPr lang="en-US" smtClean="0"/>
              <a:t>Summary 2</a:t>
            </a:r>
          </a:p>
        </p:txBody>
      </p:sp>
      <p:sp>
        <p:nvSpPr>
          <p:cNvPr id="64515" name="Content Placeholder 2"/>
          <p:cNvSpPr>
            <a:spLocks noGrp="1"/>
          </p:cNvSpPr>
          <p:nvPr>
            <p:ph idx="1"/>
          </p:nvPr>
        </p:nvSpPr>
        <p:spPr>
          <a:xfrm>
            <a:off x="201613" y="755650"/>
            <a:ext cx="8716962" cy="5414963"/>
          </a:xfrm>
        </p:spPr>
        <p:txBody>
          <a:bodyPr/>
          <a:lstStyle/>
          <a:p>
            <a:r>
              <a:rPr lang="en-US" dirty="0" smtClean="0"/>
              <a:t>Bayesian statistical inference provides a formal way of using all available knowledge to produce a probability distribution of unknown parameters</a:t>
            </a:r>
          </a:p>
          <a:p>
            <a:r>
              <a:rPr lang="en-US" dirty="0" smtClean="0">
                <a:solidFill>
                  <a:schemeClr val="bg2">
                    <a:lumMod val="60000"/>
                    <a:lumOff val="40000"/>
                  </a:schemeClr>
                </a:solidFill>
              </a:rPr>
              <a:t>Uncertainty analysis for populations must account for</a:t>
            </a:r>
          </a:p>
          <a:p>
            <a:pPr lvl="1"/>
            <a:r>
              <a:rPr lang="en-US" dirty="0" err="1" smtClean="0">
                <a:solidFill>
                  <a:schemeClr val="bg2">
                    <a:lumMod val="60000"/>
                    <a:lumOff val="40000"/>
                  </a:schemeClr>
                </a:solidFill>
              </a:rPr>
              <a:t>Berkson</a:t>
            </a:r>
            <a:r>
              <a:rPr lang="en-US" dirty="0" smtClean="0">
                <a:solidFill>
                  <a:schemeClr val="bg2">
                    <a:lumMod val="60000"/>
                    <a:lumOff val="40000"/>
                  </a:schemeClr>
                </a:solidFill>
              </a:rPr>
              <a:t> (grouping) and classical (measurement) errors</a:t>
            </a:r>
          </a:p>
          <a:p>
            <a:pPr lvl="1"/>
            <a:r>
              <a:rPr lang="en-US" dirty="0" smtClean="0">
                <a:solidFill>
                  <a:schemeClr val="bg2">
                    <a:lumMod val="60000"/>
                    <a:lumOff val="40000"/>
                  </a:schemeClr>
                </a:solidFill>
              </a:rPr>
              <a:t>Shared and unshared errors</a:t>
            </a:r>
          </a:p>
          <a:p>
            <a:pPr lvl="1"/>
            <a:r>
              <a:rPr lang="en-US" dirty="0" smtClean="0">
                <a:solidFill>
                  <a:schemeClr val="bg2">
                    <a:lumMod val="60000"/>
                    <a:lumOff val="40000"/>
                  </a:schemeClr>
                </a:solidFill>
              </a:rPr>
              <a:t>Autocorrelations over time within individuals</a:t>
            </a:r>
          </a:p>
          <a:p>
            <a:r>
              <a:rPr lang="en-US" dirty="0" smtClean="0">
                <a:solidFill>
                  <a:schemeClr val="bg2">
                    <a:lumMod val="60000"/>
                    <a:lumOff val="40000"/>
                  </a:schemeClr>
                </a:solidFill>
              </a:rPr>
              <a:t>Multiple realizations of possibly true doses that correctly treat the effects of various uncertainties on inferences of dose-response relationships are necessary for unbiased radiation risk estimates</a:t>
            </a:r>
          </a:p>
          <a:p>
            <a:r>
              <a:rPr lang="en-US" dirty="0" smtClean="0"/>
              <a:t>Sophisticated treatment of uncertainty is becoming a requirement in more areas of health physics, including measuring, modeling, and inference</a:t>
            </a:r>
          </a:p>
        </p:txBody>
      </p:sp>
      <p:sp>
        <p:nvSpPr>
          <p:cNvPr id="4" name="Slide Number Placeholder 3"/>
          <p:cNvSpPr>
            <a:spLocks noGrp="1"/>
          </p:cNvSpPr>
          <p:nvPr>
            <p:ph type="sldNum" sz="quarter" idx="12"/>
          </p:nvPr>
        </p:nvSpPr>
        <p:spPr/>
        <p:txBody>
          <a:bodyPr/>
          <a:lstStyle/>
          <a:p>
            <a:pPr>
              <a:defRPr/>
            </a:pPr>
            <a:fld id="{8F548BA8-9336-4ADD-860E-12735F720FB4}" type="slidenum">
              <a:rPr lang="en-US" smtClean="0"/>
              <a:pPr>
                <a:defRPr/>
              </a:pPr>
              <a:t>69</a:t>
            </a:fld>
            <a:endParaRPr lang="en-US"/>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txBox="1">
            <a:spLocks noGrp="1"/>
          </p:cNvSpPr>
          <p:nvPr/>
        </p:nvSpPr>
        <p:spPr bwMode="auto">
          <a:xfrm>
            <a:off x="112713" y="6483350"/>
            <a:ext cx="5095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itchFamily="18" charset="0"/>
                <a:ea typeface="ＭＳ Ｐゴシック" pitchFamily="-109" charset="-128"/>
              </a:defRPr>
            </a:lvl1pPr>
            <a:lvl2pPr marL="742950" indent="-285750" eaLnBrk="0" hangingPunct="0">
              <a:defRPr>
                <a:solidFill>
                  <a:schemeClr val="tx1"/>
                </a:solidFill>
                <a:latin typeface="Times New Roman" pitchFamily="18" charset="0"/>
                <a:ea typeface="ＭＳ Ｐゴシック" pitchFamily="-109" charset="-128"/>
              </a:defRPr>
            </a:lvl2pPr>
            <a:lvl3pPr marL="1143000" indent="-228600" eaLnBrk="0" hangingPunct="0">
              <a:defRPr>
                <a:solidFill>
                  <a:schemeClr val="tx1"/>
                </a:solidFill>
                <a:latin typeface="Times New Roman" pitchFamily="18" charset="0"/>
                <a:ea typeface="ＭＳ Ｐゴシック" pitchFamily="-109" charset="-128"/>
              </a:defRPr>
            </a:lvl3pPr>
            <a:lvl4pPr marL="1600200" indent="-228600" eaLnBrk="0" hangingPunct="0">
              <a:defRPr>
                <a:solidFill>
                  <a:schemeClr val="tx1"/>
                </a:solidFill>
                <a:latin typeface="Times New Roman" pitchFamily="18" charset="0"/>
                <a:ea typeface="ＭＳ Ｐゴシック" pitchFamily="-109" charset="-128"/>
              </a:defRPr>
            </a:lvl4pPr>
            <a:lvl5pPr marL="2057400" indent="-228600" eaLnBrk="0" hangingPunct="0">
              <a:defRPr>
                <a:solidFill>
                  <a:schemeClr val="tx1"/>
                </a:solidFill>
                <a:latin typeface="Times New Roman" pitchFamily="18" charset="0"/>
                <a:ea typeface="ＭＳ Ｐゴシック" pitchFamily="-109" charset="-128"/>
              </a:defRPr>
            </a:lvl5pPr>
            <a:lvl6pPr marL="25146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6pPr>
            <a:lvl7pPr marL="29718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7pPr>
            <a:lvl8pPr marL="34290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8pPr>
            <a:lvl9pPr marL="3886200" indent="-228600" eaLnBrk="0" fontAlgn="base" hangingPunct="0">
              <a:spcBef>
                <a:spcPct val="0"/>
              </a:spcBef>
              <a:spcAft>
                <a:spcPct val="0"/>
              </a:spcAft>
              <a:defRPr>
                <a:solidFill>
                  <a:schemeClr val="tx1"/>
                </a:solidFill>
                <a:latin typeface="Times New Roman" pitchFamily="18" charset="0"/>
                <a:ea typeface="ＭＳ Ｐゴシック" pitchFamily="-109" charset="-128"/>
              </a:defRPr>
            </a:lvl9pPr>
          </a:lstStyle>
          <a:p>
            <a:pPr eaLnBrk="1" hangingPunct="1"/>
            <a:fld id="{4BBB77F9-2F6E-4F7C-8231-4FE49FB6295F}" type="slidenum">
              <a:rPr lang="en-US" sz="900">
                <a:latin typeface="Arial" charset="0"/>
              </a:rPr>
              <a:pPr eaLnBrk="1" hangingPunct="1"/>
              <a:t>70</a:t>
            </a:fld>
            <a:endParaRPr lang="en-US" sz="900">
              <a:latin typeface="Arial" charset="0"/>
            </a:endParaRPr>
          </a:p>
        </p:txBody>
      </p:sp>
      <p:sp>
        <p:nvSpPr>
          <p:cNvPr id="19459" name="Oval 2"/>
          <p:cNvSpPr>
            <a:spLocks noChangeArrowheads="1"/>
          </p:cNvSpPr>
          <p:nvPr/>
        </p:nvSpPr>
        <p:spPr bwMode="auto">
          <a:xfrm>
            <a:off x="1042988" y="1028700"/>
            <a:ext cx="3368675" cy="3368675"/>
          </a:xfrm>
          <a:prstGeom prst="ellipse">
            <a:avLst/>
          </a:prstGeom>
          <a:noFill/>
          <a:ln w="304800">
            <a:solidFill>
              <a:srgbClr val="0070C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7200" b="1" dirty="0">
                <a:latin typeface="+mn-lt"/>
              </a:rPr>
              <a:t>&lt;</a:t>
            </a:r>
            <a:r>
              <a:rPr lang="en-US" sz="7200" b="1" i="1" dirty="0">
                <a:latin typeface="+mn-lt"/>
              </a:rPr>
              <a:t>DL</a:t>
            </a:r>
            <a:endParaRPr lang="en-US" sz="7200" b="1" i="1" baseline="-25000" dirty="0">
              <a:latin typeface="+mn-lt"/>
            </a:endParaRPr>
          </a:p>
        </p:txBody>
      </p:sp>
      <p:sp>
        <p:nvSpPr>
          <p:cNvPr id="19460" name="Oval 3"/>
          <p:cNvSpPr>
            <a:spLocks noChangeArrowheads="1"/>
          </p:cNvSpPr>
          <p:nvPr/>
        </p:nvSpPr>
        <p:spPr bwMode="auto">
          <a:xfrm>
            <a:off x="4975225" y="1028700"/>
            <a:ext cx="3368675" cy="3368675"/>
          </a:xfrm>
          <a:prstGeom prst="ellipse">
            <a:avLst/>
          </a:prstGeom>
          <a:noFill/>
          <a:ln w="304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r>
              <a:rPr lang="en-US" sz="7200" b="1" dirty="0">
                <a:latin typeface="+mn-lt"/>
              </a:rPr>
              <a:t>&lt;</a:t>
            </a:r>
            <a:r>
              <a:rPr lang="en-US" sz="7200" b="1" i="1" dirty="0" smtClean="0">
                <a:latin typeface="+mn-lt"/>
              </a:rPr>
              <a:t>M</a:t>
            </a:r>
            <a:r>
              <a:rPr lang="en-US" sz="7200" i="1" dirty="0" smtClean="0">
                <a:latin typeface="Symbol" pitchFamily="18" charset="2"/>
              </a:rPr>
              <a:t>D</a:t>
            </a:r>
            <a:r>
              <a:rPr lang="en-US" sz="7200" b="1" i="1" dirty="0" smtClean="0">
                <a:latin typeface="+mn-lt"/>
              </a:rPr>
              <a:t>A</a:t>
            </a:r>
            <a:endParaRPr lang="en-US" sz="7200" b="1" i="1" baseline="-25000" dirty="0">
              <a:latin typeface="+mn-lt"/>
            </a:endParaRPr>
          </a:p>
        </p:txBody>
      </p:sp>
      <p:sp>
        <p:nvSpPr>
          <p:cNvPr id="19461" name="Rectangle 4"/>
          <p:cNvSpPr>
            <a:spLocks noGrp="1" noChangeArrowheads="1"/>
          </p:cNvSpPr>
          <p:nvPr>
            <p:ph type="title"/>
          </p:nvPr>
        </p:nvSpPr>
        <p:spPr>
          <a:xfrm>
            <a:off x="169863" y="4805363"/>
            <a:ext cx="8753475" cy="1430337"/>
          </a:xfrm>
        </p:spPr>
        <p:txBody>
          <a:bodyPr/>
          <a:lstStyle/>
          <a:p>
            <a:pPr algn="ctr"/>
            <a:r>
              <a:rPr lang="en-US" dirty="0" smtClean="0"/>
              <a:t>Always compare a result with </a:t>
            </a:r>
            <a:r>
              <a:rPr lang="en-US" i="1" dirty="0" smtClean="0"/>
              <a:t>DL</a:t>
            </a:r>
            <a:r>
              <a:rPr lang="en-US" dirty="0" smtClean="0"/>
              <a:t/>
            </a:r>
            <a:br>
              <a:rPr lang="en-US" dirty="0" smtClean="0"/>
            </a:br>
            <a:r>
              <a:rPr lang="en-US" i="1" dirty="0" smtClean="0"/>
              <a:t>Never compare a result with </a:t>
            </a:r>
            <a:r>
              <a:rPr lang="en-US" i="1" dirty="0" smtClean="0">
                <a:latin typeface="Symbol" pitchFamily="18" charset="2"/>
              </a:rPr>
              <a:t>MDA</a:t>
            </a:r>
            <a:r>
              <a:rPr lang="en-US" i="1" dirty="0" smtClean="0"/>
              <a:t>!</a:t>
            </a:r>
            <a:endParaRPr lang="en-US" dirty="0" smtClean="0"/>
          </a:p>
        </p:txBody>
      </p:sp>
      <p:sp>
        <p:nvSpPr>
          <p:cNvPr id="19462" name="Rectangle 5"/>
          <p:cNvSpPr>
            <a:spLocks noChangeArrowheads="1"/>
          </p:cNvSpPr>
          <p:nvPr/>
        </p:nvSpPr>
        <p:spPr bwMode="auto">
          <a:xfrm rot="2677325">
            <a:off x="5024438" y="2520950"/>
            <a:ext cx="3262312" cy="379413"/>
          </a:xfrm>
          <a:prstGeom prst="rect">
            <a:avLst/>
          </a:prstGeom>
          <a:solidFill>
            <a:srgbClr val="FF0000">
              <a:alpha val="7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Tree>
    <p:extLst>
      <p:ext uri="{BB962C8B-B14F-4D97-AF65-F5344CB8AC3E}">
        <p14:creationId xmlns:p14="http://schemas.microsoft.com/office/powerpoint/2010/main" val="3045011491"/>
      </p:ext>
    </p:extLst>
  </p:cSld>
  <p:clrMapOvr>
    <a:masterClrMapping/>
  </p:clrMapOvr>
  <p:transition spd="slow"/>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4"/>
          <p:cNvSpPr>
            <a:spLocks noGrp="1"/>
          </p:cNvSpPr>
          <p:nvPr>
            <p:ph type="sldNum" sz="quarter" idx="12"/>
          </p:nvPr>
        </p:nvSpPr>
        <p:spPr/>
        <p:txBody>
          <a:bodyPr/>
          <a:lstStyle/>
          <a:p>
            <a:fld id="{71DAD64C-ACAB-49B3-94E3-6B89B7AFA40D}" type="slidenum">
              <a:rPr lang="en-US"/>
              <a:pPr/>
              <a:t>71</a:t>
            </a:fld>
            <a:endParaRPr lang="en-US"/>
          </a:p>
        </p:txBody>
      </p:sp>
      <p:sp>
        <p:nvSpPr>
          <p:cNvPr id="576514" name="Oval 2"/>
          <p:cNvSpPr>
            <a:spLocks noChangeArrowheads="1"/>
          </p:cNvSpPr>
          <p:nvPr/>
        </p:nvSpPr>
        <p:spPr bwMode="auto">
          <a:xfrm>
            <a:off x="2960688" y="657225"/>
            <a:ext cx="3368675" cy="3368675"/>
          </a:xfrm>
          <a:prstGeom prst="ellipse">
            <a:avLst/>
          </a:prstGeom>
          <a:noFill/>
          <a:ln w="3048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sz="5400" b="1">
                <a:latin typeface="Times New Roman" pitchFamily="18" charset="0"/>
              </a:rPr>
              <a:t>Censoring</a:t>
            </a:r>
          </a:p>
        </p:txBody>
      </p:sp>
      <p:sp>
        <p:nvSpPr>
          <p:cNvPr id="576515" name="Rectangle 3"/>
          <p:cNvSpPr>
            <a:spLocks noGrp="1" noChangeArrowheads="1"/>
          </p:cNvSpPr>
          <p:nvPr>
            <p:ph type="title"/>
          </p:nvPr>
        </p:nvSpPr>
        <p:spPr>
          <a:xfrm>
            <a:off x="169863" y="4948238"/>
            <a:ext cx="8753475" cy="1430337"/>
          </a:xfrm>
        </p:spPr>
        <p:txBody>
          <a:bodyPr/>
          <a:lstStyle/>
          <a:p>
            <a:r>
              <a:rPr lang="en-US" b="1"/>
              <a:t>Report and Record All Measurements with No Censoring and Minimal Rounding</a:t>
            </a:r>
          </a:p>
        </p:txBody>
      </p:sp>
      <p:sp>
        <p:nvSpPr>
          <p:cNvPr id="576516" name="Rectangle 4"/>
          <p:cNvSpPr>
            <a:spLocks noChangeArrowheads="1"/>
          </p:cNvSpPr>
          <p:nvPr/>
        </p:nvSpPr>
        <p:spPr bwMode="auto">
          <a:xfrm rot="2677325">
            <a:off x="3009900" y="2149475"/>
            <a:ext cx="3262313" cy="379413"/>
          </a:xfrm>
          <a:prstGeom prst="rect">
            <a:avLst/>
          </a:prstGeom>
          <a:solidFill>
            <a:srgbClr val="FF0000">
              <a:alpha val="75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3804463908"/>
      </p:ext>
    </p:extLst>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r>
              <a:rPr lang="en-US" smtClean="0"/>
              <a:t>Questions?</a:t>
            </a:r>
          </a:p>
        </p:txBody>
      </p:sp>
      <p:sp>
        <p:nvSpPr>
          <p:cNvPr id="65539" name="Content Placeholder 2"/>
          <p:cNvSpPr>
            <a:spLocks noGrp="1"/>
          </p:cNvSpPr>
          <p:nvPr>
            <p:ph idx="1"/>
          </p:nvPr>
        </p:nvSpPr>
        <p:spPr>
          <a:xfrm>
            <a:off x="201613" y="755650"/>
            <a:ext cx="8716962" cy="5414963"/>
          </a:xfrm>
        </p:spPr>
        <p:txBody>
          <a:bodyPr/>
          <a:lstStyle/>
          <a:p>
            <a:r>
              <a:rPr lang="en-US" smtClean="0"/>
              <a:t>Please e-mail </a:t>
            </a:r>
            <a:r>
              <a:rPr lang="en-US" smtClean="0">
                <a:hlinkClick r:id="rId2"/>
              </a:rPr>
              <a:t>Strom@pnl.gov</a:t>
            </a:r>
            <a:r>
              <a:rPr lang="en-US" smtClean="0"/>
              <a:t> for unanswered questions, references or other information regarding this talk</a:t>
            </a:r>
          </a:p>
        </p:txBody>
      </p:sp>
      <p:sp>
        <p:nvSpPr>
          <p:cNvPr id="4" name="Slide Number Placeholder 3"/>
          <p:cNvSpPr>
            <a:spLocks noGrp="1"/>
          </p:cNvSpPr>
          <p:nvPr>
            <p:ph type="sldNum" sz="quarter" idx="12"/>
          </p:nvPr>
        </p:nvSpPr>
        <p:spPr/>
        <p:txBody>
          <a:bodyPr/>
          <a:lstStyle/>
          <a:p>
            <a:pPr>
              <a:defRPr/>
            </a:pPr>
            <a:fld id="{651548EC-BBD7-4074-BF48-5060D2BBC31A}" type="slidenum">
              <a:rPr lang="en-US" smtClean="0"/>
              <a:pPr>
                <a:defRPr/>
              </a:pPr>
              <a:t>72</a:t>
            </a:fld>
            <a:endParaRPr lang="en-US"/>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30D73F2A-C1B7-4819-BADE-25A90E1B49E9}" type="slidenum">
              <a:rPr lang="en-US"/>
              <a:pPr>
                <a:defRPr/>
              </a:pPr>
              <a:t>73</a:t>
            </a:fld>
            <a:endParaRPr lang="en-US"/>
          </a:p>
        </p:txBody>
      </p:sp>
      <p:sp>
        <p:nvSpPr>
          <p:cNvPr id="19459" name="Title 1"/>
          <p:cNvSpPr>
            <a:spLocks noGrp="1"/>
          </p:cNvSpPr>
          <p:nvPr>
            <p:ph type="title" idx="4294967295"/>
          </p:nvPr>
        </p:nvSpPr>
        <p:spPr>
          <a:xfrm>
            <a:off x="230188" y="187325"/>
            <a:ext cx="8691562" cy="879475"/>
          </a:xfrm>
          <a:noFill/>
        </p:spPr>
        <p:txBody>
          <a:bodyPr lIns="0" tIns="0" rIns="0" bIns="0" anchor="t"/>
          <a:lstStyle/>
          <a:p>
            <a:pPr eaLnBrk="1" hangingPunct="1"/>
            <a:r>
              <a:rPr lang="en-US" smtClean="0"/>
              <a:t>Outline</a:t>
            </a:r>
          </a:p>
        </p:txBody>
      </p:sp>
      <p:sp>
        <p:nvSpPr>
          <p:cNvPr id="19460" name="Content Placeholder 2"/>
          <p:cNvSpPr>
            <a:spLocks noGrp="1"/>
          </p:cNvSpPr>
          <p:nvPr>
            <p:ph idx="4294967295"/>
          </p:nvPr>
        </p:nvSpPr>
        <p:spPr>
          <a:xfrm>
            <a:off x="230188" y="847725"/>
            <a:ext cx="8691562" cy="5192713"/>
          </a:xfrm>
        </p:spPr>
        <p:txBody>
          <a:bodyPr lIns="0" tIns="0" rIns="0" bIns="0"/>
          <a:lstStyle/>
          <a:p>
            <a:pPr eaLnBrk="1" hangingPunct="1"/>
            <a:r>
              <a:rPr lang="en-US" smtClean="0"/>
              <a:t>Needs of occupational and environmental protection</a:t>
            </a:r>
          </a:p>
          <a:p>
            <a:pPr eaLnBrk="1" hangingPunct="1"/>
            <a:r>
              <a:rPr lang="en-US" smtClean="0"/>
              <a:t>Definitions of basic concepts</a:t>
            </a:r>
          </a:p>
          <a:p>
            <a:pPr eaLnBrk="1" hangingPunct="1"/>
            <a:endParaRPr lang="en-US" smtClean="0"/>
          </a:p>
          <a:p>
            <a:pPr eaLnBrk="1" hangingPunct="1"/>
            <a:endParaRPr lang="en-US" smtClean="0"/>
          </a:p>
          <a:p>
            <a:pPr eaLnBrk="1" hangingPunct="1"/>
            <a:endParaRPr lang="en-US" smtClean="0"/>
          </a:p>
          <a:p>
            <a:pPr eaLnBrk="1" hangingPunct="1"/>
            <a:endParaRPr lang="en-US" smtClean="0"/>
          </a:p>
          <a:p>
            <a:pPr eaLnBrk="1" hangingPunct="1"/>
            <a:r>
              <a:rPr lang="en-US" smtClean="0"/>
              <a:t>Bayesian and classical statistics</a:t>
            </a:r>
          </a:p>
          <a:p>
            <a:pPr eaLnBrk="1" hangingPunct="1"/>
            <a:r>
              <a:rPr lang="en-US" smtClean="0"/>
              <a:t>Shared and unshared uncertainties</a:t>
            </a:r>
          </a:p>
          <a:p>
            <a:pPr eaLnBrk="1" hangingPunct="1"/>
            <a:r>
              <a:rPr lang="en-US" smtClean="0"/>
              <a:t>Berkson (grouping) and classical (measurement) uncertainties</a:t>
            </a:r>
          </a:p>
          <a:p>
            <a:pPr eaLnBrk="1" hangingPunct="1"/>
            <a:r>
              <a:rPr lang="en-US" smtClean="0"/>
              <a:t>Autocorrelation</a:t>
            </a:r>
          </a:p>
          <a:p>
            <a:pPr eaLnBrk="1" hangingPunct="1"/>
            <a:r>
              <a:rPr lang="en-US" smtClean="0"/>
              <a:t>Recent developments</a:t>
            </a:r>
          </a:p>
        </p:txBody>
      </p:sp>
      <p:sp>
        <p:nvSpPr>
          <p:cNvPr id="19461" name="Rectangle 5"/>
          <p:cNvSpPr>
            <a:spLocks noChangeArrowheads="1"/>
          </p:cNvSpPr>
          <p:nvPr/>
        </p:nvSpPr>
        <p:spPr bwMode="auto">
          <a:xfrm>
            <a:off x="555625" y="1662113"/>
            <a:ext cx="4016375"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marL="342900" indent="-342900" algn="l">
              <a:lnSpc>
                <a:spcPct val="90000"/>
              </a:lnSpc>
              <a:spcBef>
                <a:spcPct val="15000"/>
              </a:spcBef>
              <a:buFontTx/>
              <a:buChar char="•"/>
            </a:pPr>
            <a:r>
              <a:rPr lang="en-US" sz="2400">
                <a:latin typeface="Times New Roman" pitchFamily="18" charset="0"/>
              </a:rPr>
              <a:t>Measurement</a:t>
            </a:r>
          </a:p>
          <a:p>
            <a:pPr marL="342900" indent="-342900" algn="l">
              <a:lnSpc>
                <a:spcPct val="90000"/>
              </a:lnSpc>
              <a:spcBef>
                <a:spcPct val="15000"/>
              </a:spcBef>
              <a:buFontTx/>
              <a:buChar char="•"/>
            </a:pPr>
            <a:r>
              <a:rPr lang="en-US" sz="2400">
                <a:latin typeface="Times New Roman" pitchFamily="18" charset="0"/>
              </a:rPr>
              <a:t>Modeling</a:t>
            </a:r>
          </a:p>
          <a:p>
            <a:pPr marL="342900" indent="-342900" algn="l">
              <a:lnSpc>
                <a:spcPct val="90000"/>
              </a:lnSpc>
              <a:spcBef>
                <a:spcPct val="15000"/>
              </a:spcBef>
              <a:buFontTx/>
              <a:buChar char="•"/>
            </a:pPr>
            <a:r>
              <a:rPr lang="en-US" sz="2400">
                <a:latin typeface="Times New Roman" pitchFamily="18" charset="0"/>
              </a:rPr>
              <a:t>Inference</a:t>
            </a:r>
          </a:p>
        </p:txBody>
      </p:sp>
      <p:sp>
        <p:nvSpPr>
          <p:cNvPr id="19462" name="Rectangle 6"/>
          <p:cNvSpPr>
            <a:spLocks noChangeArrowheads="1"/>
          </p:cNvSpPr>
          <p:nvPr/>
        </p:nvSpPr>
        <p:spPr bwMode="auto">
          <a:xfrm>
            <a:off x="4724400" y="1662113"/>
            <a:ext cx="4017963"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marL="342900" indent="-342900" algn="l">
              <a:lnSpc>
                <a:spcPct val="90000"/>
              </a:lnSpc>
              <a:spcBef>
                <a:spcPct val="15000"/>
              </a:spcBef>
              <a:buFontTx/>
              <a:buChar char="•"/>
            </a:pPr>
            <a:r>
              <a:rPr lang="en-US" sz="2400">
                <a:latin typeface="Times New Roman" pitchFamily="18" charset="0"/>
              </a:rPr>
              <a:t>Variability</a:t>
            </a:r>
          </a:p>
          <a:p>
            <a:pPr marL="342900" indent="-342900" algn="l">
              <a:lnSpc>
                <a:spcPct val="90000"/>
              </a:lnSpc>
              <a:spcBef>
                <a:spcPct val="15000"/>
              </a:spcBef>
              <a:buFontTx/>
              <a:buChar char="•"/>
            </a:pPr>
            <a:r>
              <a:rPr lang="en-US" sz="2400">
                <a:latin typeface="Times New Roman" pitchFamily="18" charset="0"/>
              </a:rPr>
              <a:t>Uncertainty</a:t>
            </a:r>
          </a:p>
          <a:p>
            <a:pPr marL="342900" indent="-342900" algn="l">
              <a:lnSpc>
                <a:spcPct val="90000"/>
              </a:lnSpc>
              <a:spcBef>
                <a:spcPct val="15000"/>
              </a:spcBef>
              <a:buFontTx/>
              <a:buChar char="•"/>
            </a:pPr>
            <a:r>
              <a:rPr lang="en-US" sz="2400">
                <a:latin typeface="Times New Roman" pitchFamily="18" charset="0"/>
              </a:rPr>
              <a:t>Bias</a:t>
            </a:r>
          </a:p>
          <a:p>
            <a:pPr marL="342900" indent="-342900" algn="l">
              <a:lnSpc>
                <a:spcPct val="90000"/>
              </a:lnSpc>
              <a:spcBef>
                <a:spcPct val="15000"/>
              </a:spcBef>
              <a:buFontTx/>
              <a:buChar char="•"/>
            </a:pPr>
            <a:r>
              <a:rPr lang="en-US" sz="2400">
                <a:latin typeface="Times New Roman" pitchFamily="18" charset="0"/>
              </a:rPr>
              <a:t>Error</a:t>
            </a:r>
          </a:p>
          <a:p>
            <a:pPr marL="342900" indent="-342900" algn="l">
              <a:lnSpc>
                <a:spcPct val="90000"/>
              </a:lnSpc>
              <a:spcBef>
                <a:spcPct val="15000"/>
              </a:spcBef>
              <a:buFontTx/>
              <a:buChar char="•"/>
            </a:pPr>
            <a:r>
              <a:rPr lang="en-US" sz="2400">
                <a:latin typeface="Times New Roman" pitchFamily="18" charset="0"/>
              </a:rPr>
              <a:t>Blunder</a:t>
            </a:r>
          </a:p>
        </p:txBody>
      </p:sp>
    </p:spTree>
    <p:extLst>
      <p:ext uri="{BB962C8B-B14F-4D97-AF65-F5344CB8AC3E}">
        <p14:creationId xmlns:p14="http://schemas.microsoft.com/office/powerpoint/2010/main" val="1664647070"/>
      </p:ext>
    </p:extLst>
  </p:cSld>
  <p:clrMapOvr>
    <a:masterClrMapping/>
  </p:clrMapOvr>
  <p:timing>
    <p:tnLst>
      <p:par>
        <p:cTn id="1" dur="indefinite" restart="never" nodeType="tmRoot"/>
      </p:par>
    </p:tnLst>
  </p:timing>
</p:sld>
</file>

<file path=ppt/theme/theme1.xml><?xml version="1.0" encoding="utf-8"?>
<a:theme xmlns:a="http://schemas.openxmlformats.org/drawingml/2006/main" name="1_PNNL_PowerPoint_Template">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PNNL_PowerPoint_Template">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chemeClr val="tx1"/>
            </a:solidFill>
            <a:effectLst/>
            <a:latin typeface="Arial" charset="0"/>
          </a:defRPr>
        </a:defPPr>
      </a:lstStyle>
    </a:lnDef>
  </a:objectDefaults>
  <a:extraClrSchemeLst>
    <a:extraClrScheme>
      <a:clrScheme name="1_PNNL_PowerPoint_Templat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PNNL_PowerPoint_Templat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PNNL_PowerPoint_Templat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PNNL_PowerPoint_Templat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PNNL_PowerPoint_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PNNL_PowerPoint_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PNNL_PowerPoint_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PNNL_PowerPoint_Template 8">
        <a:dk1>
          <a:srgbClr val="000000"/>
        </a:dk1>
        <a:lt1>
          <a:srgbClr val="FFFFFF"/>
        </a:lt1>
        <a:dk2>
          <a:srgbClr val="000000"/>
        </a:dk2>
        <a:lt2>
          <a:srgbClr val="000000"/>
        </a:lt2>
        <a:accent1>
          <a:srgbClr val="000099"/>
        </a:accent1>
        <a:accent2>
          <a:srgbClr val="FFCC00"/>
        </a:accent2>
        <a:accent3>
          <a:srgbClr val="FFFFFF"/>
        </a:accent3>
        <a:accent4>
          <a:srgbClr val="000000"/>
        </a:accent4>
        <a:accent5>
          <a:srgbClr val="AAAACA"/>
        </a:accent5>
        <a:accent6>
          <a:srgbClr val="E7B900"/>
        </a:accent6>
        <a:hlink>
          <a:srgbClr val="CC3300"/>
        </a:hlink>
        <a:folHlink>
          <a:srgbClr val="800000"/>
        </a:folHlink>
      </a:clrScheme>
      <a:clrMap bg1="lt1" tx1="dk1" bg2="lt2" tx2="dk2" accent1="accent1" accent2="accent2" accent3="accent3" accent4="accent4" accent5="accent5" accent6="accent6" hlink="hlink" folHlink="folHlink"/>
    </a:extraClrScheme>
    <a:extraClrScheme>
      <a:clrScheme name="1_PNNL_PowerPoint_Template 9">
        <a:dk1>
          <a:srgbClr val="000000"/>
        </a:dk1>
        <a:lt1>
          <a:srgbClr val="FFFFFF"/>
        </a:lt1>
        <a:dk2>
          <a:srgbClr val="000000"/>
        </a:dk2>
        <a:lt2>
          <a:srgbClr val="4D4D4D"/>
        </a:lt2>
        <a:accent1>
          <a:srgbClr val="000099"/>
        </a:accent1>
        <a:accent2>
          <a:srgbClr val="FFCC00"/>
        </a:accent2>
        <a:accent3>
          <a:srgbClr val="FFFFFF"/>
        </a:accent3>
        <a:accent4>
          <a:srgbClr val="000000"/>
        </a:accent4>
        <a:accent5>
          <a:srgbClr val="AAAACA"/>
        </a:accent5>
        <a:accent6>
          <a:srgbClr val="E7B900"/>
        </a:accent6>
        <a:hlink>
          <a:srgbClr val="006600"/>
        </a:hlink>
        <a:folHlink>
          <a:srgbClr val="CC3300"/>
        </a:folHlink>
      </a:clrScheme>
      <a:clrMap bg1="lt1" tx1="dk1" bg2="lt2" tx2="dk2" accent1="accent1" accent2="accent2" accent3="accent3" accent4="accent4" accent5="accent5" accent6="accent6" hlink="hlink" folHlink="folHlink"/>
    </a:extraClrScheme>
    <a:extraClrScheme>
      <a:clrScheme name="1_PNNL_PowerPoint_Template 10">
        <a:dk1>
          <a:srgbClr val="000000"/>
        </a:dk1>
        <a:lt1>
          <a:srgbClr val="FFFFFF"/>
        </a:lt1>
        <a:dk2>
          <a:srgbClr val="000000"/>
        </a:dk2>
        <a:lt2>
          <a:srgbClr val="4D4D4D"/>
        </a:lt2>
        <a:accent1>
          <a:srgbClr val="336699"/>
        </a:accent1>
        <a:accent2>
          <a:srgbClr val="FFCC00"/>
        </a:accent2>
        <a:accent3>
          <a:srgbClr val="FFFFFF"/>
        </a:accent3>
        <a:accent4>
          <a:srgbClr val="000000"/>
        </a:accent4>
        <a:accent5>
          <a:srgbClr val="ADB8CA"/>
        </a:accent5>
        <a:accent6>
          <a:srgbClr val="E7B900"/>
        </a:accent6>
        <a:hlink>
          <a:srgbClr val="008080"/>
        </a:hlink>
        <a:folHlink>
          <a:srgbClr val="990033"/>
        </a:folHlink>
      </a:clrScheme>
      <a:clrMap bg1="lt1" tx1="dk1" bg2="lt2" tx2="dk2" accent1="accent1" accent2="accent2" accent3="accent3" accent4="accent4" accent5="accent5" accent6="accent6" hlink="hlink" folHlink="folHlink"/>
    </a:extraClrScheme>
    <a:extraClrScheme>
      <a:clrScheme name="1_PNNL_PowerPoint_Template 11">
        <a:dk1>
          <a:srgbClr val="000000"/>
        </a:dk1>
        <a:lt1>
          <a:srgbClr val="FFFFFF"/>
        </a:lt1>
        <a:dk2>
          <a:srgbClr val="CB7023"/>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attelle-PNNL">
  <a:themeElements>
    <a:clrScheme name="Battelle-PNN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attelle-PNNL">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chemeClr val="tx1"/>
            </a:solidFill>
            <a:effectLst/>
            <a:latin typeface="Arial" charset="0"/>
          </a:defRPr>
        </a:defPPr>
      </a:lstStyle>
    </a:lnDef>
  </a:objectDefaults>
  <a:extraClrSchemeLst>
    <a:extraClrScheme>
      <a:clrScheme name="Battelle-PNN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attelle-PNN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attelle-PNN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attelle-PNN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attelle-PNN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attelle-PNN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attelle-PNN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attelle-PNN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attelle-PNN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attelle-PNN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attelle-PNN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attelle-PNN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19046</TotalTime>
  <Words>10331</Words>
  <Application>Microsoft Office PowerPoint</Application>
  <PresentationFormat>On-screen Show (4:3)</PresentationFormat>
  <Paragraphs>762</Paragraphs>
  <Slides>73</Slides>
  <Notes>28</Notes>
  <HiddenSlides>2</HiddenSlides>
  <MMClips>0</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1</vt:i4>
      </vt:variant>
      <vt:variant>
        <vt:lpstr>Slide Titles</vt:lpstr>
      </vt:variant>
      <vt:variant>
        <vt:i4>73</vt:i4>
      </vt:variant>
    </vt:vector>
  </HeadingPairs>
  <TitlesOfParts>
    <vt:vector size="80" baseType="lpstr">
      <vt:lpstr>Arial</vt:lpstr>
      <vt:lpstr>ＭＳ Ｐゴシック</vt:lpstr>
      <vt:lpstr>Times New Roman</vt:lpstr>
      <vt:lpstr>Symbol</vt:lpstr>
      <vt:lpstr>1_PNNL_PowerPoint_Template</vt:lpstr>
      <vt:lpstr>Battelle-PNNL</vt:lpstr>
      <vt:lpstr>Microsoft Equation 3.0</vt:lpstr>
      <vt:lpstr>Statistics Concepts I Wish I Had Understood When I Began My Career</vt:lpstr>
      <vt:lpstr>Outline</vt:lpstr>
      <vt:lpstr>Occupational and Environmental Protection</vt:lpstr>
      <vt:lpstr>2008 ISO Guide to the Expression of  Uncertainty in Measurement (GUM) </vt:lpstr>
      <vt:lpstr>2008 ISO GUM General Metrological Terms - 1</vt:lpstr>
      <vt:lpstr>2008 ISO GUM General Metrological Terms - 3</vt:lpstr>
      <vt:lpstr>2008 ISO GUM General Metrological Terms - 5</vt:lpstr>
      <vt:lpstr>Types of Uncertainty in Models (Wikipedia)</vt:lpstr>
      <vt:lpstr>2008 ISO GUM Basic Statistical Terms &amp; Concepts - 5</vt:lpstr>
      <vt:lpstr>Non-ISO GUM  Basic Statistical Terms &amp; Concepts</vt:lpstr>
      <vt:lpstr>2008 ISO GUM Additional Terms &amp; Concepts - 1</vt:lpstr>
      <vt:lpstr>Type A and Type B Uncertainty</vt:lpstr>
      <vt:lpstr>Uncertainty and Variability</vt:lpstr>
      <vt:lpstr>An Example of Variability in a Population</vt:lpstr>
      <vt:lpstr>Distribution of Annual Effective Dose in the US Population Due to Ubiquitous Background Radiation</vt:lpstr>
      <vt:lpstr>Terms: Error, Uncertainty, Variability</vt:lpstr>
      <vt:lpstr>Graphical Illustration of Value, Error, and Uncertainty</vt:lpstr>
      <vt:lpstr>Graphical Illustration of Value, Error, and Uncertainty</vt:lpstr>
      <vt:lpstr>Graphical Illustration of Value, Error, and Uncertainty</vt:lpstr>
      <vt:lpstr>Random and Systematic “Errors”</vt:lpstr>
      <vt:lpstr>Random and Systematic Uncertainty versus  Type A and Type B Uncertainty Evaluation</vt:lpstr>
      <vt:lpstr>Random and Systematic Uncertainty</vt:lpstr>
      <vt:lpstr>Type A Uncertainty Evaluation</vt:lpstr>
      <vt:lpstr>Type B Uncertainty Evaluation</vt:lpstr>
      <vt:lpstr>2008 ISO GUM Additional Terms &amp; Concepts - 2</vt:lpstr>
      <vt:lpstr>The First Step</vt:lpstr>
      <vt:lpstr>Uncertainty Propagation Formula</vt:lpstr>
      <vt:lpstr>Uncertainty Propagation Formula – 2</vt:lpstr>
      <vt:lpstr>Numerical Methods</vt:lpstr>
      <vt:lpstr>Measuring, Modeling, and Inference</vt:lpstr>
      <vt:lpstr>When Does Variability Become Uncertainty?</vt:lpstr>
      <vt:lpstr>Classical  and Bayesian Statistics</vt:lpstr>
      <vt:lpstr>Example: The Two Counting Problems </vt:lpstr>
      <vt:lpstr>Two Kinds of Statistics</vt:lpstr>
      <vt:lpstr>Bayes’s Rule (Simple form)</vt:lpstr>
      <vt:lpstr>Bayesian Approach:  The Prior Probability 1</vt:lpstr>
      <vt:lpstr>Bayesian Approach: The Prior Probability 2</vt:lpstr>
      <vt:lpstr>Philosophical Statement of Bayes’s Rule</vt:lpstr>
      <vt:lpstr>Bayes’s Rule: Continuous Form</vt:lpstr>
      <vt:lpstr>PowerPoint Presentation</vt:lpstr>
      <vt:lpstr>Implementation of Bayesian Statistical Methods in Health Physics</vt:lpstr>
      <vt:lpstr>ISO 11929:2010(E)</vt:lpstr>
      <vt:lpstr>MARLAP</vt:lpstr>
      <vt:lpstr>The Hardest Concepts I’ve Ever Tried to Communicate to a Health Physicist</vt:lpstr>
      <vt:lpstr>PowerPoint Presentation</vt:lpstr>
      <vt:lpstr>Outline</vt:lpstr>
      <vt:lpstr>The Problem: Hearing a Whisper in a Tempest</vt:lpstr>
      <vt:lpstr>Terminology Is a Mess! and This Is Just in English!</vt:lpstr>
      <vt:lpstr>What I Wish We’d All Been Taught</vt:lpstr>
      <vt:lpstr>The Measurand: The True Value of the Quantity One Wishes to Measure</vt:lpstr>
      <vt:lpstr>Population Parameters:  Characteristics of the Measurand</vt:lpstr>
      <vt:lpstr>Sample Parameters:  What We Can Observe</vt:lpstr>
      <vt:lpstr>The hardest concepts to communicate to health physicists and their managers</vt:lpstr>
      <vt:lpstr>PowerPoint Presentation</vt:lpstr>
      <vt:lpstr>PowerPoint Presentation</vt:lpstr>
      <vt:lpstr>Conclusions</vt:lpstr>
      <vt:lpstr>Always compare a result with DL Never compare a result with MDA!</vt:lpstr>
      <vt:lpstr>Always compare a result with DL Never compare a result with MDA!</vt:lpstr>
      <vt:lpstr>“Censoring” of Data</vt:lpstr>
      <vt:lpstr>Why should censoring of data be avoided?</vt:lpstr>
      <vt:lpstr>Censoring Examples</vt:lpstr>
      <vt:lpstr>But Negative Activity Is Meaningless…</vt:lpstr>
      <vt:lpstr>More Reasons Not to Censor</vt:lpstr>
      <vt:lpstr>Rounding Is Censoring</vt:lpstr>
      <vt:lpstr>Report and Record All Measurements with No Censoring and Minimal Rounding</vt:lpstr>
      <vt:lpstr>“Nondetects” Is a Must-Read</vt:lpstr>
      <vt:lpstr>What if...?</vt:lpstr>
      <vt:lpstr>Summary 1</vt:lpstr>
      <vt:lpstr>Summary 2</vt:lpstr>
      <vt:lpstr>Always compare a result with DL Never compare a result with MDA!</vt:lpstr>
      <vt:lpstr>Report and Record All Measurements with No Censoring and Minimal Rounding</vt:lpstr>
      <vt:lpstr>Questions?</vt:lpstr>
      <vt:lpstr>Outline</vt:lpstr>
    </vt:vector>
  </TitlesOfParts>
  <Company>Pacific Northwest National Laboratory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Statistical Issues  in Applied Health Physics</dc:title>
  <dc:creator>Daniel J. Strom</dc:creator>
  <cp:lastModifiedBy>test</cp:lastModifiedBy>
  <cp:revision>119</cp:revision>
  <dcterms:created xsi:type="dcterms:W3CDTF">2007-07-10T22:59:43Z</dcterms:created>
  <dcterms:modified xsi:type="dcterms:W3CDTF">2011-04-14T18:42:18Z</dcterms:modified>
</cp:coreProperties>
</file>